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jpeg" ContentType="image/jpeg"/>
  <Default Extension="emf" ContentType="image/x-emf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rawings/vmlDrawing1.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drawings/vmlDrawing2.vml" ContentType="application/vnd.openxmlformats-officedocument.vmlDrawing"/>
  <Override PartName="/ppt/slides/slide11.xml" ContentType="application/vnd.openxmlformats-officedocument.presentationml.slide+xml"/>
  <Override PartName="/ppt/drawings/vmlDrawing3.vml" ContentType="application/vnd.openxmlformats-officedocument.vmlDrawin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drawings/vmlDrawing4.vml" ContentType="application/vnd.openxmlformats-officedocument.vmlDrawing"/>
  <Override PartName="/ppt/slides/slide15.xml" ContentType="application/vnd.openxmlformats-officedocument.presentationml.slide+xml"/>
  <Override PartName="/ppt/drawings/vmlDrawing5.vml" ContentType="application/vnd.openxmlformats-officedocument.vmlDrawing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drawings/vmlDrawing6.vml" ContentType="application/vnd.openxmlformats-officedocument.vmlDrawing"/>
  <Override PartName="/ppt/slides/slide18.xml" ContentType="application/vnd.openxmlformats-officedocument.presentationml.slide+xml"/>
  <Override PartName="/ppt/drawings/vmlDrawing7.vml" ContentType="application/vnd.openxmlformats-officedocument.vmlDrawing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drawings/vmlDrawing8.vml" ContentType="application/vnd.openxmlformats-officedocument.vmlDrawing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s/comment1.xml" ContentType="application/vnd.openxmlformats-officedocument.presentationml.comments+xml"/>
  <Override PartName="/ppt/slides/slide53.xml" ContentType="application/vnd.openxmlformats-officedocument.presentationml.slide+xml"/>
  <Override PartName="/ppt/comments/comment2.xml" ContentType="application/vnd.openxmlformats-officedocument.presentationml.comments+xml"/>
  <Override PartName="/ppt/slides/slide54.xml" ContentType="application/vnd.openxmlformats-officedocument.presentationml.slide+xml"/>
  <Override PartName="/ppt/comments/comment3.xml" ContentType="application/vnd.openxmlformats-officedocument.presentationml.comments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 showSpecialPlsOnTitleSld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type="screen4x3" cy="6858000" cx="9144000"/>
  <p:notesSz cx="7010400" cy="9296400"/>
  <p:defaultTextStyle>
    <a:defPPr>
      <a:defRPr lang="en-US"/>
    </a:defPPr>
    <a:lvl1pPr algn="l" fontAlgn="base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algn="l" fontAlgn="base" marL="4572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algn="l" fontAlgn="base" marL="9144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algn="l" fontAlgn="base" marL="13716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algn="l" fontAlgn="base" marL="1828800" rtl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algn="l" defTabSz="914400" eaLnBrk="1" hangingPunct="1" latinLnBrk="0" marL="2286000" rtl="0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algn="l" defTabSz="914400" eaLnBrk="1" hangingPunct="1" latinLnBrk="0" marL="2743200" rtl="0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algn="l" defTabSz="914400" eaLnBrk="1" hangingPunct="1" latinLnBrk="0" marL="3200400" rtl="0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algn="l" defTabSz="914400" eaLnBrk="1" hangingPunct="1" latinLnBrk="0" marL="3657600" rtl="0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Windows User" initials="WU" lastIdx="1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D3E565"/>
    <a:srgbClr val="B3B7EE"/>
    <a:srgbClr val="B0BAD7"/>
    <a:srgbClr val="0000FF"/>
    <a:srgbClr val="9B4C37"/>
    <a:srgbClr val="33CC33"/>
    <a:srgbClr val="66FF33"/>
  </p:clrMru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6958" autoAdjust="0"/>
    <p:restoredTop sz="94660"/>
  </p:normalViewPr>
  <p:slideViewPr>
    <p:cSldViewPr>
      <p:cViewPr varScale="1">
        <p:scale>
          <a:sx n="152" d="100"/>
          <a:sy n="152" d="100"/>
        </p:scale>
        <p:origin x="200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customXml" Target="../customXml/item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customXml" Target="../customXml/item2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29" Type="http://schemas.openxmlformats.org/officeDocument/2006/relationships/slide" Target="slides/slide26.xml"/></Relationships>
</file>

<file path=ppt/comments/comment1.xml><?xml version="1.0" encoding="utf-8"?>
<p:cmLst xmlns:p="http://schemas.openxmlformats.org/presentationml/2006/main" xmlns:r="http://schemas.openxmlformats.org/officeDocument/2006/relationships" xmlns:a="http://schemas.openxmlformats.org/drawingml/2006/main">
  <p:cm authorId="1" dt="2019-05-26T12:32:43.010" idx="1">
    <p:pos x="10" y="10"/>
    <p:text/>
  </p:cm>
</p:cmLst>
</file>

<file path=ppt/comments/comment2.xml><?xml version="1.0" encoding="utf-8"?>
<p:cmLst xmlns:p="http://schemas.openxmlformats.org/presentationml/2006/main" xmlns:r="http://schemas.openxmlformats.org/officeDocument/2006/relationships" xmlns:a="http://schemas.openxmlformats.org/drawingml/2006/main">
  <p:cm authorId="1" dt="2019-05-26T12:32:43.010" idx="1">
    <p:pos x="10" y="10"/>
    <p:text/>
  </p:cm>
</p:cmLst>
</file>

<file path=ppt/comments/comment3.xml><?xml version="1.0" encoding="utf-8"?>
<p:cmLst xmlns:p="http://schemas.openxmlformats.org/presentationml/2006/main" xmlns:r="http://schemas.openxmlformats.org/officeDocument/2006/relationships" xmlns:a="http://schemas.openxmlformats.org/drawingml/2006/main">
  <p:cm authorId="1" dt="2019-05-26T12:32:43.010" idx="1">
    <p:pos x="10" y="10"/>
    <p:text/>
  </p:cm>
</p:cmLst>
</file>

<file path=ppt/drawings/_rels/vmlDrawing1.vml.rels><?xml version="1.0" encoding="UTF-8" standalone="yes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5" Type="http://schemas.openxmlformats.org/officeDocument/2006/relationships/image" Target="../media/image10.wmf"/><Relationship Id="rId6" Type="http://schemas.openxmlformats.org/officeDocument/2006/relationships/image" Target="../media/image11.wmf"/><Relationship Id="rId7" Type="http://schemas.openxmlformats.org/officeDocument/2006/relationships/image" Target="../media/image12.wmf"/><Relationship Id="rId8" Type="http://schemas.openxmlformats.org/officeDocument/2006/relationships/image" Target="../media/image13.wmf"/></Relationships>
</file>

<file path=ppt/drawings/_rels/vmlDrawing2.vml.rels><?xml version="1.0" encoding="UTF-8" standalone="yes"?>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8.wmf"/></Relationships>
</file>

<file path=ppt/drawings/_rels/vmlDrawing6.vml.rels><?xml version="1.0" encoding="UTF-8" standalone="yes"?>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8.vml.rels><?xml version="1.0" encoding="UTF-8" standalone="yes"?>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199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4AE4EE2-0C97-FB4F-9962-D8D917C32FC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1049200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201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180A0CFA-784C-044A-8438-549FBA0F9341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/>
        </p:spPr>
        <p:txBody>
          <a:bodyPr anchor="t" anchorCtr="0" bIns="46586" compatLnSpc="1" lIns="93172" numCol="1" rIns="93172" tIns="46586" vert="horz" wrap="square">
            <a:prstTxWarp prst="textNoShape"/>
          </a:bodyPr>
          <a:lstStyle>
            <a:lvl1pPr>
              <a:defRPr sz="1300">
                <a:latin typeface="Calibri" pitchFamily="34" charset="0"/>
                <a:ea typeface="ＭＳ Ｐゴシック" charset="-128"/>
              </a:defRPr>
            </a:lvl1pPr>
          </a:lstStyle>
          <a:p>
            <a:endParaRPr lang="en-US"/>
          </a:p>
        </p:txBody>
      </p:sp>
      <p:sp>
        <p:nvSpPr>
          <p:cNvPr id="104919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/>
        </p:spPr>
        <p:txBody>
          <a:bodyPr anchor="t" anchorCtr="0" bIns="46586" compatLnSpc="1" lIns="93172" numCol="1" rIns="93172" tIns="46586" vert="horz" wrap="square">
            <a:prstTxWarp prst="textNoShape"/>
          </a:bodyPr>
          <a:lstStyle>
            <a:lvl1pPr algn="r">
              <a:defRPr sz="1300">
                <a:latin typeface="Calibri" pitchFamily="34" charset="0"/>
                <a:ea typeface="ＭＳ Ｐゴシック" charset="-128"/>
              </a:defRPr>
            </a:lvl1pPr>
          </a:lstStyle>
          <a:p>
            <a:fld id="{E4A25B0C-8E99-4316-BAEC-D785615397C8}" type="datetime1">
              <a:rPr lang="en-US"/>
              <a:t>3/28/22</a:t>
            </a:fld>
            <a:endParaRPr lang="en-US"/>
          </a:p>
        </p:txBody>
      </p:sp>
      <p:sp>
        <p:nvSpPr>
          <p:cNvPr id="104919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anchorCtr="0" bIns="46586" compatLnSpc="1" lIns="93172" numCol="1" rIns="93172" tIns="46586" vert="horz" wrap="square">
            <a:prstTxWarp prst="textNoShape"/>
          </a:bodyPr>
          <a:p>
            <a:pPr lvl="0"/>
            <a:endParaRPr lang="en-US" noProof="0"/>
          </a:p>
        </p:txBody>
      </p:sp>
      <p:sp>
        <p:nvSpPr>
          <p:cNvPr id="104919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/>
        </p:spPr>
        <p:txBody>
          <a:bodyPr anchor="t" anchorCtr="0" bIns="46586" compatLnSpc="1" lIns="93172" numCol="1" rIns="93172" tIns="46586" vert="horz" wrap="square">
            <a:prstTxWarp prst="textNoShape"/>
            <a:normAutofit/>
          </a:bodyPr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919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263"/>
            <a:ext cx="3038475" cy="463550"/>
          </a:xfrm>
          <a:prstGeom prst="rect"/>
        </p:spPr>
        <p:txBody>
          <a:bodyPr anchor="b" anchorCtr="0" bIns="46586" compatLnSpc="1" lIns="93172" numCol="1" rIns="93172" tIns="46586" vert="horz" wrap="square">
            <a:prstTxWarp prst="textNoShape"/>
          </a:bodyPr>
          <a:lstStyle>
            <a:lvl1pPr>
              <a:defRPr sz="1300">
                <a:latin typeface="Calibri" pitchFamily="34" charset="0"/>
                <a:ea typeface="ＭＳ Ｐゴシック" charset="-128"/>
              </a:defRPr>
            </a:lvl1pPr>
          </a:lstStyle>
          <a:p>
            <a:endParaRPr lang="en-US"/>
          </a:p>
        </p:txBody>
      </p:sp>
      <p:sp>
        <p:nvSpPr>
          <p:cNvPr id="104919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31263"/>
            <a:ext cx="3038475" cy="463550"/>
          </a:xfrm>
          <a:prstGeom prst="rect"/>
        </p:spPr>
        <p:txBody>
          <a:bodyPr anchor="b" anchorCtr="0" bIns="46586" compatLnSpc="1" lIns="93172" numCol="1" rIns="93172" tIns="46586" vert="horz" wrap="square">
            <a:prstTxWarp prst="textNoShape"/>
          </a:bodyPr>
          <a:lstStyle>
            <a:lvl1pPr algn="r">
              <a:defRPr sz="1300">
                <a:latin typeface="Calibri" pitchFamily="34" charset="0"/>
                <a:ea typeface="ＭＳ Ｐゴシック" charset="-128"/>
              </a:defRPr>
            </a:lvl1pPr>
          </a:lstStyle>
          <a:p>
            <a:fld id="{8DA72BDA-F5F2-4792-9A31-216486A7DDD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eaLnBrk="0" fontAlgn="base" hangingPunct="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algn="l" eaLnBrk="0" fontAlgn="base" hangingPunct="0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algn="l" eaLnBrk="0" fontAlgn="base" hangingPunct="0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algn="l" eaLnBrk="0" fontAlgn="base" hangingPunct="0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algn="l" eaLnBrk="0" fontAlgn="base" hangingPunct="0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en-US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DA72BDA-F5F2-4792-9A31-216486A7DDD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8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p>
            <a:pPr>
              <a:spcBef>
                <a:spcPct val="0"/>
              </a:spcBef>
            </a:pPr>
            <a:r>
              <a:rPr lang="en-US">
                <a:ea typeface="ＭＳ Ｐゴシック" pitchFamily="34" charset="-128"/>
              </a:rPr>
              <a:t>Sbox is generally implemented as a table</a:t>
            </a:r>
          </a:p>
        </p:txBody>
      </p:sp>
      <p:sp>
        <p:nvSpPr>
          <p:cNvPr id="1048685" name="Slide Number Placeholder 3"/>
          <p:cNvSpPr txBox="1">
            <a:spLocks noGrp="1"/>
          </p:cNvSpPr>
          <p:nvPr/>
        </p:nvSpPr>
        <p:spPr bwMode="auto">
          <a:xfrm>
            <a:off x="4142962" y="9120813"/>
            <a:ext cx="3170583" cy="478748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b" bIns="48324" lIns="96647" rIns="96647" tIns="48324"/>
          <a:p>
            <a:pPr algn="r" defTabSz="966621"/>
            <a:fld id="{0520A19B-4EEC-4472-8788-A4707C1251E9}" type="slidenum">
              <a:rPr sz="1300" lang="en-US">
                <a:latin typeface="Calibri" pitchFamily="34" charset="0"/>
              </a:rPr>
              <a:pPr algn="r" defTabSz="966621"/>
              <a:t>6</a:t>
            </a:fld>
            <a:endParaRPr dirty="0" sz="1300"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4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91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0491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p>
            <a:fld id="{2D85783D-67D5-453F-B82A-BDE290D60826}" type="slidenum">
              <a:rPr lang="en-US" smtClean="0">
                <a:latin typeface="Calibri" pitchFamily="34" charset="0"/>
                <a:ea typeface="ＭＳ Ｐゴシック" pitchFamily="34" charset="-128"/>
              </a:rPr>
              <a:t>61</a:t>
            </a:fld>
            <a:endParaRPr 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val 3"/>
          <p:cNvSpPr/>
          <p:nvPr/>
        </p:nvSpPr>
        <p:spPr>
          <a:xfrm>
            <a:off x="921433" y="1413802"/>
            <a:ext cx="210312" cy="210312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048588" name="Oval 4"/>
          <p:cNvSpPr/>
          <p:nvPr/>
        </p:nvSpPr>
        <p:spPr>
          <a:xfrm>
            <a:off x="1157288" y="1344613"/>
            <a:ext cx="63500" cy="65087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048589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ctr"/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8590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algn="l" indent="0" marL="27432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/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918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3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915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1_Blank"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1_Title Slide"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15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AndObj">
  <p:cSld name="Title, Text, and Content"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5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>
            <a:lvl1pPr algn="ctr"/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9186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3673475" cy="48006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87" name="Content Placeholder 3"/>
          <p:cNvSpPr>
            <a:spLocks noGrp="1"/>
          </p:cNvSpPr>
          <p:nvPr>
            <p:ph sz="half" idx="2"/>
          </p:nvPr>
        </p:nvSpPr>
        <p:spPr>
          <a:xfrm>
            <a:off x="5260975" y="1447800"/>
            <a:ext cx="3673475" cy="48006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, Content, and 2 Content"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3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>
            <a:lvl1pPr algn="ctr"/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9164" name="Content Placeholder 2"/>
          <p:cNvSpPr>
            <a:spLocks noGrp="1"/>
          </p:cNvSpPr>
          <p:nvPr>
            <p:ph sz="half" idx="1"/>
          </p:nvPr>
        </p:nvSpPr>
        <p:spPr>
          <a:xfrm>
            <a:off x="1435100" y="1447800"/>
            <a:ext cx="3673475" cy="48006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65" name="Content Placeholder 3"/>
          <p:cNvSpPr>
            <a:spLocks noGrp="1"/>
          </p:cNvSpPr>
          <p:nvPr>
            <p:ph sz="quarter" idx="2"/>
          </p:nvPr>
        </p:nvSpPr>
        <p:spPr>
          <a:xfrm>
            <a:off x="5260975" y="1447800"/>
            <a:ext cx="3673475" cy="23241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66" name="Content Placeholder 4"/>
          <p:cNvSpPr>
            <a:spLocks noGrp="1"/>
          </p:cNvSpPr>
          <p:nvPr>
            <p:ph sz="quarter" idx="3"/>
          </p:nvPr>
        </p:nvSpPr>
        <p:spPr>
          <a:xfrm>
            <a:off x="5260975" y="3924300"/>
            <a:ext cx="3673475" cy="23241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AndTwoObj">
  <p:cSld name="Title, Text, and 2 Content"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>
            <a:lvl1pPr algn="ctr"/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9189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3673475" cy="48006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90" name="Content Placeholder 3"/>
          <p:cNvSpPr>
            <a:spLocks noGrp="1"/>
          </p:cNvSpPr>
          <p:nvPr>
            <p:ph sz="quarter" idx="2"/>
          </p:nvPr>
        </p:nvSpPr>
        <p:spPr>
          <a:xfrm>
            <a:off x="5260975" y="1447800"/>
            <a:ext cx="3673475" cy="23241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91" name="Content Placeholder 4"/>
          <p:cNvSpPr>
            <a:spLocks noGrp="1"/>
          </p:cNvSpPr>
          <p:nvPr>
            <p:ph sz="quarter" idx="3"/>
          </p:nvPr>
        </p:nvSpPr>
        <p:spPr>
          <a:xfrm>
            <a:off x="5260975" y="3924300"/>
            <a:ext cx="3673475" cy="23241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bl">
  <p:cSld name="Title and Table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>
            <a:lvl1pPr algn="ctr"/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8654" name="Table Placeholder 2"/>
          <p:cNvSpPr>
            <a:spLocks noGrp="1"/>
          </p:cNvSpPr>
          <p:nvPr>
            <p:ph type="tbl" idx="1"/>
          </p:nvPr>
        </p:nvSpPr>
        <p:spPr>
          <a:xfrm>
            <a:off x="1435100" y="1676400"/>
            <a:ext cx="7499350" cy="48006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Oval 3"/>
          <p:cNvSpPr/>
          <p:nvPr userDrawn="1"/>
        </p:nvSpPr>
        <p:spPr>
          <a:xfrm>
            <a:off x="921433" y="1413802"/>
            <a:ext cx="210312" cy="210312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641" name="Oval 4"/>
          <p:cNvSpPr/>
          <p:nvPr userDrawn="1"/>
        </p:nvSpPr>
        <p:spPr>
          <a:xfrm>
            <a:off x="1157288" y="1344613"/>
            <a:ext cx="63500" cy="65087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B4C37"/>
                </a:solidFill>
              </a:defRPr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864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7" name="Rectangle 3"/>
          <p:cNvSpPr/>
          <p:nvPr/>
        </p:nvSpPr>
        <p:spPr>
          <a:xfrm>
            <a:off x="2282825" y="0"/>
            <a:ext cx="6858000" cy="6858000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49168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/>
          <a:solidFill>
            <a:schemeClr val="bg1"/>
          </a:solidFill>
          <a:ln w="25400" cap="rnd">
            <a:noFill/>
            <a:miter lim="800000"/>
            <a:headEnd/>
            <a:tailEnd/>
          </a:ln>
          <a:effectLst>
            <a:outerShdw algn="tl" dir="10800000" dist="38000" rotWithShape="0">
              <a:srgbClr val="706B5F">
                <a:alpha val="25000"/>
              </a:srgbClr>
            </a:outerShdw>
          </a:effectLst>
        </p:spPr>
        <p:txBody>
          <a:bodyPr anchor="ctr"/>
          <a:p>
            <a:pPr algn="ctr"/>
            <a:endParaRPr lang="en-US">
              <a:solidFill>
                <a:srgbClr val="FFFFFF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9169" name="Oval 5"/>
          <p:cNvSpPr/>
          <p:nvPr/>
        </p:nvSpPr>
        <p:spPr>
          <a:xfrm>
            <a:off x="2172321" y="2814656"/>
            <a:ext cx="210312" cy="210312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049170" name="Oval 6"/>
          <p:cNvSpPr/>
          <p:nvPr/>
        </p:nvSpPr>
        <p:spPr>
          <a:xfrm>
            <a:off x="2408238" y="2746375"/>
            <a:ext cx="63500" cy="63500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049171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b="1" cap="all" sz="4000"/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9172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indent="0" marL="18288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p>
            <a:r>
              <a:rPr dirty="0" lang="en-US"/>
              <a:t>Click to edit Master title style</a:t>
            </a:r>
          </a:p>
        </p:txBody>
      </p:sp>
      <p:sp>
        <p:nvSpPr>
          <p:cNvPr id="104918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8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woTxTwoObj">
  <p:cSld name="Comparison"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3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baseline="0" b="1" cap="none"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74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algn="l" indent="0" marL="64008">
              <a:lnSpc>
                <a:spcPct val="100000"/>
              </a:lnSpc>
              <a:spcBef>
                <a:spcPts val="100"/>
              </a:spcBef>
              <a:buNone/>
              <a:defRPr b="0" sz="19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5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algn="l" indent="0" marL="64008">
              <a:lnSpc>
                <a:spcPct val="100000"/>
              </a:lnSpc>
              <a:spcBef>
                <a:spcPts val="100"/>
              </a:spcBef>
              <a:buNone/>
              <a:defRPr b="0" sz="19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6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indent="-274320" marL="3931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77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indent="-274320" marL="393192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78" name="Slide Number Placeholder 21"/>
          <p:cNvSpPr txBox="1"/>
          <p:nvPr userDrawn="1"/>
        </p:nvSpPr>
        <p:spPr>
          <a:xfrm>
            <a:off x="8686800" y="6381750"/>
            <a:ext cx="4572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A1C2106-0331-44DA-A182-60A4FA403F42}" type="slidenum">
              <a:rPr sz="1200" lang="en-US" smtClean="0">
                <a:latin typeface="Arial Narrow" pitchFamily="34" charset="0"/>
                <a:ea typeface="ＭＳ Ｐゴシック" charset="-128"/>
              </a:rPr>
              <a:t>‹#›</a:t>
            </a:fld>
            <a:endParaRPr dirty="0" sz="1200" lang="en-US"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1049179" name="Footer Placeholder 9"/>
          <p:cNvSpPr txBox="1"/>
          <p:nvPr userDrawn="1"/>
        </p:nvSpPr>
        <p:spPr>
          <a:xfrm>
            <a:off x="0" y="6381750"/>
            <a:ext cx="85344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="1" sz="1200" lang="en-US">
                <a:latin typeface="Arial Narrow" pitchFamily="34" charset="0"/>
                <a:ea typeface="ＭＳ Ｐゴシック" charset="-128"/>
              </a:rPr>
              <a:t>  </a:t>
            </a:r>
            <a:r>
              <a:rPr b="1" sz="1200" lang="en-US" smtClean="0">
                <a:latin typeface="Arial Narrow" pitchFamily="34" charset="0"/>
                <a:ea typeface="ＭＳ Ｐゴシック" charset="-128"/>
              </a:rPr>
              <a:t>28/05/2019          </a:t>
            </a:r>
            <a:r>
              <a:rPr baseline="0" b="1" sz="1200" lang="en-US" smtClean="0">
                <a:latin typeface="Arial Narrow" pitchFamily="34" charset="0"/>
                <a:ea typeface="ＭＳ Ｐゴシック" charset="-128"/>
              </a:rPr>
              <a:t>                                                                          IPAS Tech Sharing</a:t>
            </a:r>
            <a:r>
              <a:rPr b="0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b="1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                                                     </a:t>
            </a:r>
            <a:r>
              <a:rPr b="1" dirty="0" sz="1200" lang="en-US">
                <a:latin typeface="Arial Narrow" pitchFamily="34" charset="0"/>
                <a:ea typeface="ＭＳ Ｐゴシック" charset="-128"/>
              </a:rPr>
              <a:t>IIT Kharagpur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Oval 2"/>
          <p:cNvSpPr/>
          <p:nvPr userDrawn="1"/>
        </p:nvSpPr>
        <p:spPr>
          <a:xfrm>
            <a:off x="921433" y="1413802"/>
            <a:ext cx="210312" cy="210312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747" name="Oval 3"/>
          <p:cNvSpPr/>
          <p:nvPr userDrawn="1"/>
        </p:nvSpPr>
        <p:spPr>
          <a:xfrm>
            <a:off x="1157288" y="1344613"/>
            <a:ext cx="63500" cy="65087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748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p>
            <a:r>
              <a:rPr dirty="0" lang="en-US"/>
              <a:t>Click to edit Master 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Rectangle 1"/>
          <p:cNvSpPr/>
          <p:nvPr/>
        </p:nvSpPr>
        <p:spPr>
          <a:xfrm>
            <a:off x="1014413" y="0"/>
            <a:ext cx="8129587" cy="6858000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49138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/>
          <a:solidFill>
            <a:schemeClr val="bg1"/>
          </a:solidFill>
          <a:ln w="25400" cap="rnd">
            <a:noFill/>
            <a:miter lim="800000"/>
            <a:headEnd/>
            <a:tailEnd/>
          </a:ln>
          <a:effectLst>
            <a:outerShdw algn="tl" dir="10800000" dist="38000" rotWithShape="0">
              <a:srgbClr val="706B5F">
                <a:alpha val="25000"/>
              </a:srgbClr>
            </a:outerShdw>
          </a:effectLst>
        </p:spPr>
        <p:txBody>
          <a:bodyPr anchor="ctr"/>
          <a:p>
            <a:pPr algn="ctr"/>
            <a:endParaRPr lang="en-US">
              <a:solidFill>
                <a:srgbClr val="FFFFFF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9139" name="Slide Number Placeholder 21"/>
          <p:cNvSpPr txBox="1"/>
          <p:nvPr userDrawn="1"/>
        </p:nvSpPr>
        <p:spPr>
          <a:xfrm>
            <a:off x="8686800" y="6381750"/>
            <a:ext cx="4572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A1C2106-0331-44DA-A182-60A4FA403F42}" type="slidenum">
              <a:rPr sz="1200" lang="en-US" smtClean="0">
                <a:latin typeface="Arial Narrow" pitchFamily="34" charset="0"/>
                <a:ea typeface="ＭＳ Ｐゴシック" charset="-128"/>
              </a:rPr>
              <a:t>‹#›</a:t>
            </a:fld>
            <a:endParaRPr dirty="0" sz="1200" lang="en-US"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1049140" name="Footer Placeholder 9"/>
          <p:cNvSpPr txBox="1"/>
          <p:nvPr userDrawn="1"/>
        </p:nvSpPr>
        <p:spPr>
          <a:xfrm>
            <a:off x="0" y="6381750"/>
            <a:ext cx="85344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="1" sz="1200" lang="en-US">
                <a:latin typeface="Arial Narrow" pitchFamily="34" charset="0"/>
                <a:ea typeface="ＭＳ Ｐゴシック" charset="-128"/>
              </a:rPr>
              <a:t>  </a:t>
            </a:r>
            <a:r>
              <a:rPr b="1" sz="1200" lang="en-US" smtClean="0">
                <a:latin typeface="Arial Narrow" pitchFamily="34" charset="0"/>
                <a:ea typeface="ＭＳ Ｐゴシック" charset="-128"/>
              </a:rPr>
              <a:t>28/05/2019          </a:t>
            </a:r>
            <a:r>
              <a:rPr baseline="0" b="1" sz="1200" lang="en-US" smtClean="0">
                <a:latin typeface="Arial Narrow" pitchFamily="34" charset="0"/>
                <a:ea typeface="ＭＳ Ｐゴシック" charset="-128"/>
              </a:rPr>
              <a:t>                                                                          IPAS Tech Sharing</a:t>
            </a:r>
            <a:r>
              <a:rPr b="0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b="1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                                                     </a:t>
            </a:r>
            <a:r>
              <a:rPr b="1" dirty="0" sz="1200" lang="en-US">
                <a:latin typeface="Arial Narrow" pitchFamily="34" charset="0"/>
                <a:ea typeface="ＭＳ Ｐゴシック" charset="-128"/>
              </a:rPr>
              <a:t>IIT Kharagpur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Tx">
  <p:cSld name="Content with Caption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baseline="0" b="1" cap="all" sz="2200"/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8631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indent="0" marL="4572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2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3" name="Slide Number Placeholder 21"/>
          <p:cNvSpPr txBox="1"/>
          <p:nvPr userDrawn="1"/>
        </p:nvSpPr>
        <p:spPr>
          <a:xfrm>
            <a:off x="8686800" y="6381750"/>
            <a:ext cx="4572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A1C2106-0331-44DA-A182-60A4FA403F42}" type="slidenum">
              <a:rPr sz="1200" lang="en-US" smtClean="0">
                <a:latin typeface="Arial Narrow" pitchFamily="34" charset="0"/>
                <a:ea typeface="ＭＳ Ｐゴシック" charset="-128"/>
              </a:rPr>
              <a:t>‹#›</a:t>
            </a:fld>
            <a:endParaRPr dirty="0" sz="1200" lang="en-US"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1048634" name="Footer Placeholder 9"/>
          <p:cNvSpPr txBox="1"/>
          <p:nvPr userDrawn="1"/>
        </p:nvSpPr>
        <p:spPr>
          <a:xfrm>
            <a:off x="0" y="6381750"/>
            <a:ext cx="85344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="1" sz="1200" lang="en-US">
                <a:latin typeface="Arial Narrow" pitchFamily="34" charset="0"/>
                <a:ea typeface="ＭＳ Ｐゴシック" charset="-128"/>
              </a:rPr>
              <a:t>  </a:t>
            </a:r>
            <a:r>
              <a:rPr b="1" sz="1200" lang="en-US" smtClean="0">
                <a:latin typeface="Arial Narrow" pitchFamily="34" charset="0"/>
                <a:ea typeface="ＭＳ Ｐゴシック" charset="-128"/>
              </a:rPr>
              <a:t>28/05/2019          </a:t>
            </a:r>
            <a:r>
              <a:rPr baseline="0" b="1" sz="1200" lang="en-US" smtClean="0">
                <a:latin typeface="Arial Narrow" pitchFamily="34" charset="0"/>
                <a:ea typeface="ＭＳ Ｐゴシック" charset="-128"/>
              </a:rPr>
              <a:t>                                                                          IPAS Tech Sharing</a:t>
            </a:r>
            <a:r>
              <a:rPr b="0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b="1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                                                     </a:t>
            </a:r>
            <a:r>
              <a:rPr b="1" dirty="0" sz="1200" lang="en-US">
                <a:latin typeface="Arial Narrow" pitchFamily="34" charset="0"/>
                <a:ea typeface="ＭＳ Ｐゴシック" charset="-128"/>
              </a:rPr>
              <a:t>IIT Kharagpur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5" name="Rectangle 4"/>
          <p:cNvSpPr/>
          <p:nvPr/>
        </p:nvSpPr>
        <p:spPr>
          <a:xfrm>
            <a:off x="762000" y="1066800"/>
            <a:ext cx="4572000" cy="4572000"/>
          </a:xfrm>
          <a:prstGeom prst="rect"/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500" dir="5400000" dist="18500" rotWithShape="0">
              <a:srgbClr val="000000">
                <a:alpha val="35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p>
            <a:pPr indent="-282575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</a:pPr>
            <a:endParaRPr sz="3200" lang="en-US"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9156" name="Flowchart: Process 5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/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algn="tl" dir="3299947" dist="25400" rotWithShape="0" sx="96001" sy="96001">
              <a:srgbClr val="EBDAB1">
                <a:alpha val="39998"/>
              </a:srgbClr>
            </a:outerShdw>
          </a:effectLst>
        </p:spPr>
        <p:txBody>
          <a:bodyPr anchor="ctr"/>
          <a:p>
            <a:pPr algn="ctr"/>
            <a:endParaRPr lang="en-US">
              <a:solidFill>
                <a:srgbClr val="FFFFFF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9157" name="Flowchart: Process 6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/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algn="tl" dir="3299947" dist="25400" rotWithShape="0" sx="96001" sy="96001">
              <a:schemeClr val="bg2">
                <a:alpha val="20000"/>
              </a:schemeClr>
            </a:outerShdw>
          </a:effectLst>
        </p:spPr>
        <p:txBody>
          <a:bodyPr anchor="ctr"/>
          <a:p>
            <a:pPr algn="ctr"/>
            <a:endParaRPr lang="en-US">
              <a:solidFill>
                <a:srgbClr val="FFFFFF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9158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b="1" sz="21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59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dirty="0" lang="en-US" noProof="0"/>
          </a:p>
        </p:txBody>
      </p:sp>
      <p:sp>
        <p:nvSpPr>
          <p:cNvPr id="104916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algn="l" indent="0" marL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1" name="Slide Number Placeholder 21"/>
          <p:cNvSpPr txBox="1"/>
          <p:nvPr userDrawn="1"/>
        </p:nvSpPr>
        <p:spPr>
          <a:xfrm>
            <a:off x="8686800" y="6381750"/>
            <a:ext cx="4572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A1C2106-0331-44DA-A182-60A4FA403F42}" type="slidenum">
              <a:rPr sz="1200" lang="en-US" smtClean="0">
                <a:latin typeface="Arial Narrow" pitchFamily="34" charset="0"/>
                <a:ea typeface="ＭＳ Ｐゴシック" charset="-128"/>
              </a:rPr>
              <a:t>‹#›</a:t>
            </a:fld>
            <a:endParaRPr dirty="0" sz="1200" lang="en-US"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1049162" name="Footer Placeholder 9"/>
          <p:cNvSpPr txBox="1"/>
          <p:nvPr userDrawn="1"/>
        </p:nvSpPr>
        <p:spPr>
          <a:xfrm>
            <a:off x="0" y="6381750"/>
            <a:ext cx="85344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="1" sz="1200" lang="en-US">
                <a:latin typeface="Arial Narrow" pitchFamily="34" charset="0"/>
                <a:ea typeface="ＭＳ Ｐゴシック" charset="-128"/>
              </a:rPr>
              <a:t>  </a:t>
            </a:r>
            <a:r>
              <a:rPr b="1" sz="1200" lang="en-US" smtClean="0">
                <a:latin typeface="Arial Narrow" pitchFamily="34" charset="0"/>
                <a:ea typeface="ＭＳ Ｐゴシック" charset="-128"/>
              </a:rPr>
              <a:t>28/05/2019          </a:t>
            </a:r>
            <a:r>
              <a:rPr baseline="0" b="1" sz="1200" lang="en-US" smtClean="0">
                <a:latin typeface="Arial Narrow" pitchFamily="34" charset="0"/>
                <a:ea typeface="ＭＳ Ｐゴシック" charset="-128"/>
              </a:rPr>
              <a:t>                                                                          IPAS Tech Sharing</a:t>
            </a:r>
            <a:r>
              <a:rPr b="0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b="1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                                                     </a:t>
            </a:r>
            <a:r>
              <a:rPr b="1" dirty="0" sz="1200" lang="en-US">
                <a:latin typeface="Arial Narrow" pitchFamily="34" charset="0"/>
                <a:ea typeface="ＭＳ Ｐゴシック" charset="-128"/>
              </a:rPr>
              <a:t>IIT Kharagpur</a:t>
            </a:r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48577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/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algn="tl" dir="5400000" dist="25400" rotWithShape="0">
              <a:srgbClr val="AFA58D">
                <a:alpha val="84998"/>
              </a:srgbClr>
            </a:outerShdw>
          </a:effectLst>
        </p:spPr>
        <p:txBody>
          <a:bodyPr anchor="ctr"/>
          <a:p>
            <a:pPr algn="ctr"/>
            <a:endParaRPr lang="en-US">
              <a:solidFill>
                <a:srgbClr val="FFFFFF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578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algn="tl" blurRad="12700" dir="4500000" dist="15000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48579" name="Rectangle 11"/>
          <p:cNvSpPr/>
          <p:nvPr/>
        </p:nvSpPr>
        <p:spPr>
          <a:xfrm>
            <a:off x="990600" y="0"/>
            <a:ext cx="8131175" cy="6858000"/>
          </a:xfrm>
          <a:prstGeom prst="rect"/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48580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/>
        </p:spPr>
        <p:txBody>
          <a:bodyPr anchor="ctr" anchorCtr="0" bIns="45720" compatLnSpc="1" lIns="91440" numCol="1" rIns="91440" tIns="45720" vert="horz" wrap="square">
            <a:prstTxWarp prst="textNoShape"/>
            <a:normAutofit/>
          </a:bodyPr>
          <a:p>
            <a:pPr lvl="0"/>
            <a:r>
              <a:rPr dirty="0" lang="en-US"/>
              <a:t>Click to edit Master title style</a:t>
            </a:r>
          </a:p>
        </p:txBody>
      </p:sp>
      <p:sp>
        <p:nvSpPr>
          <p:cNvPr id="1048581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2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/>
          <a:solidFill>
            <a:schemeClr val="bg1"/>
          </a:solidFill>
          <a:ln w="25400" cap="rnd">
            <a:noFill/>
            <a:miter lim="800000"/>
            <a:headEnd/>
            <a:tailEnd/>
          </a:ln>
          <a:effectLst>
            <a:outerShdw algn="tl" dir="10800000" dist="38000" rotWithShape="0">
              <a:srgbClr val="706B5F">
                <a:alpha val="25000"/>
              </a:srgbClr>
            </a:outerShdw>
          </a:effectLst>
        </p:spPr>
        <p:txBody>
          <a:bodyPr anchor="ctr"/>
          <a:p>
            <a:pPr algn="ctr"/>
            <a:endParaRPr lang="en-US">
              <a:solidFill>
                <a:srgbClr val="FFFFFF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583" name="Oval 12"/>
          <p:cNvSpPr/>
          <p:nvPr userDrawn="1"/>
        </p:nvSpPr>
        <p:spPr>
          <a:xfrm>
            <a:off x="921433" y="1413802"/>
            <a:ext cx="210312" cy="210312"/>
          </a:xfrm>
          <a:prstGeom prst="ellipse"/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584" name="Oval 13"/>
          <p:cNvSpPr/>
          <p:nvPr userDrawn="1"/>
        </p:nvSpPr>
        <p:spPr>
          <a:xfrm>
            <a:off x="1157288" y="1344613"/>
            <a:ext cx="63500" cy="65087"/>
          </a:xfrm>
          <a:prstGeom prst="ellipse"/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>
              <a:solidFill>
                <a:srgbClr val="000000"/>
              </a:solidFill>
              <a:latin typeface="Gill Sans MT" pitchFamily="34" charset="0"/>
              <a:ea typeface="ＭＳ Ｐゴシック" charset="-128"/>
            </a:endParaRPr>
          </a:p>
        </p:txBody>
      </p:sp>
      <p:sp>
        <p:nvSpPr>
          <p:cNvPr id="1048585" name="Slide Number Placeholder 21"/>
          <p:cNvSpPr txBox="1"/>
          <p:nvPr userDrawn="1"/>
        </p:nvSpPr>
        <p:spPr>
          <a:xfrm>
            <a:off x="8686800" y="6381750"/>
            <a:ext cx="4572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A1C2106-0331-44DA-A182-60A4FA403F42}" type="slidenum">
              <a:rPr sz="1200" lang="en-US" smtClean="0">
                <a:latin typeface="Arial Narrow" pitchFamily="34" charset="0"/>
                <a:ea typeface="ＭＳ Ｐゴシック" charset="-128"/>
              </a:rPr>
              <a:t>‹#›</a:t>
            </a:fld>
            <a:endParaRPr dirty="0" sz="1200" lang="en-US"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1048586" name="Footer Placeholder 9"/>
          <p:cNvSpPr txBox="1"/>
          <p:nvPr userDrawn="1"/>
        </p:nvSpPr>
        <p:spPr>
          <a:xfrm>
            <a:off x="0" y="6381750"/>
            <a:ext cx="8534400" cy="476250"/>
          </a:xfrm>
          <a:prstGeom prst="rect"/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="1" sz="1200" lang="en-US">
                <a:latin typeface="Arial Narrow" pitchFamily="34" charset="0"/>
                <a:ea typeface="ＭＳ Ｐゴシック" charset="-128"/>
              </a:rPr>
              <a:t>  </a:t>
            </a:r>
            <a:r>
              <a:rPr b="1" sz="1200" lang="en-US" smtClean="0">
                <a:latin typeface="Arial Narrow" pitchFamily="34" charset="0"/>
                <a:ea typeface="ＭＳ Ｐゴシック" charset="-128"/>
              </a:rPr>
              <a:t>28/05/2019          </a:t>
            </a:r>
            <a:r>
              <a:rPr baseline="0" b="1" sz="1200" lang="en-US" smtClean="0">
                <a:latin typeface="Arial Narrow" pitchFamily="34" charset="0"/>
                <a:ea typeface="ＭＳ Ｐゴシック" charset="-128"/>
              </a:rPr>
              <a:t>                                                                          IPAS Tech Sharing</a:t>
            </a:r>
            <a:r>
              <a:rPr b="0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b="1" sz="1200" i="0" kern="1200" lang="en-US" smtClean="0">
                <a:solidFill>
                  <a:schemeClr val="accent2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+mn-cs"/>
              </a:rPr>
              <a:t>                                                      </a:t>
            </a:r>
            <a:r>
              <a:rPr b="1" dirty="0" sz="1200" lang="en-US">
                <a:latin typeface="Arial Narrow" pitchFamily="34" charset="0"/>
                <a:ea typeface="ＭＳ Ｐゴシック" charset="-128"/>
              </a:rPr>
              <a:t>IIT Kharagpur</a:t>
            </a: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ransition>
    <p:dissolve/>
  </p:transition>
  <p:hf dt="0" ftr="0" hdr="0" sldNum="0"/>
  <p:txStyles>
    <p:titleStyle>
      <a:lvl1pPr algn="ctr" eaLnBrk="0" fontAlgn="base" hangingPunct="0" rtl="0">
        <a:spcBef>
          <a:spcPct val="0"/>
        </a:spcBef>
        <a:spcAft>
          <a:spcPct val="0"/>
        </a:spcAft>
        <a:defRPr b="1" sz="4300" kern="1200">
          <a:solidFill>
            <a:srgbClr val="9B4C37"/>
          </a:solidFill>
          <a:effectLst>
            <a:outerShdw algn="tl" blurRad="38100" dir="2700000" dist="38100">
              <a:srgbClr val="000000">
                <a:alpha val="43137"/>
              </a:srgbClr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eaLnBrk="0" fontAlgn="base" hangingPunct="0" rtl="0">
        <a:spcBef>
          <a:spcPct val="0"/>
        </a:spcBef>
        <a:spcAft>
          <a:spcPct val="0"/>
        </a:spcAft>
        <a:defRPr b="1" sz="4300">
          <a:solidFill>
            <a:srgbClr val="9B4C37"/>
          </a:solidFill>
          <a:latin typeface="Gill Sans MT" pitchFamily="34" charset="0"/>
          <a:ea typeface="ＭＳ Ｐゴシック" charset="-128"/>
          <a:cs typeface="ＭＳ Ｐゴシック" charset="-128"/>
        </a:defRPr>
      </a:lvl2pPr>
      <a:lvl3pPr algn="ctr" eaLnBrk="0" fontAlgn="base" hangingPunct="0" rtl="0">
        <a:spcBef>
          <a:spcPct val="0"/>
        </a:spcBef>
        <a:spcAft>
          <a:spcPct val="0"/>
        </a:spcAft>
        <a:defRPr b="1" sz="4300">
          <a:solidFill>
            <a:srgbClr val="9B4C37"/>
          </a:solidFill>
          <a:latin typeface="Gill Sans MT" pitchFamily="34" charset="0"/>
          <a:ea typeface="ＭＳ Ｐゴシック" charset="-128"/>
          <a:cs typeface="ＭＳ Ｐゴシック" charset="-128"/>
        </a:defRPr>
      </a:lvl3pPr>
      <a:lvl4pPr algn="ctr" eaLnBrk="0" fontAlgn="base" hangingPunct="0" rtl="0">
        <a:spcBef>
          <a:spcPct val="0"/>
        </a:spcBef>
        <a:spcAft>
          <a:spcPct val="0"/>
        </a:spcAft>
        <a:defRPr b="1" sz="4300">
          <a:solidFill>
            <a:srgbClr val="9B4C37"/>
          </a:solidFill>
          <a:latin typeface="Gill Sans MT" pitchFamily="34" charset="0"/>
          <a:ea typeface="ＭＳ Ｐゴシック" charset="-128"/>
          <a:cs typeface="ＭＳ Ｐゴシック" charset="-128"/>
        </a:defRPr>
      </a:lvl4pPr>
      <a:lvl5pPr algn="ctr" eaLnBrk="0" fontAlgn="base" hangingPunct="0" rtl="0">
        <a:spcBef>
          <a:spcPct val="0"/>
        </a:spcBef>
        <a:spcAft>
          <a:spcPct val="0"/>
        </a:spcAft>
        <a:defRPr b="1" sz="4300">
          <a:solidFill>
            <a:srgbClr val="9B4C37"/>
          </a:solidFill>
          <a:latin typeface="Gill Sans MT" pitchFamily="34" charset="0"/>
          <a:ea typeface="ＭＳ Ｐゴシック" charset="-128"/>
          <a:cs typeface="ＭＳ Ｐゴシック" charset="-128"/>
        </a:defRPr>
      </a:lvl5pPr>
      <a:lvl6pPr algn="l" fontAlgn="base" marL="457200" rtl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algn="l" fontAlgn="base" marL="914400" rtl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algn="l" fontAlgn="base" marL="1371600" rtl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algn="l" fontAlgn="base" marL="1828800" rtl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</p:titleStyle>
    <p:bodyStyle>
      <a:lvl1pPr algn="l" eaLnBrk="0" fontAlgn="base" hangingPunct="0" indent="-282575" marL="365125" rtl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algn="l" eaLnBrk="0" fontAlgn="base" hangingPunct="0" indent="-236538" marL="639763" rtl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algn="l" eaLnBrk="0" fontAlgn="base" hangingPunct="0" indent="-228600" marL="885825" rtl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algn="l" eaLnBrk="0" fontAlgn="base" hangingPunct="0" indent="-173038" marL="1096963" rtl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algn="l" eaLnBrk="0" fontAlgn="base" hangingPunct="0" indent="-182563" marL="1296988" rtl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algn="l" eaLnBrk="1" hangingPunct="1" indent="-182880" latinLnBrk="0" marL="1508760" rtl="0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719072" rtl="0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1920240" rtl="0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130552" rtl="0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oleObject" Target="../embeddings/oleObject8.bin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1.xml"/><Relationship Id="rId6" Type="http://schemas.openxmlformats.org/officeDocument/2006/relationships/vmlDrawing" Target="../drawings/vmlDrawing2.v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oleObject" Target="../embeddings/oleObject9.bin"/><Relationship Id="rId4" Type="http://schemas.openxmlformats.org/officeDocument/2006/relationships/image" Target="../media/image21.wmf"/><Relationship Id="rId5" Type="http://schemas.openxmlformats.org/officeDocument/2006/relationships/slideLayout" Target="../slideLayouts/slideLayout1.xml"/><Relationship Id="rId6" Type="http://schemas.openxmlformats.org/officeDocument/2006/relationships/vmlDrawing" Target="../drawings/vmlDrawing3.v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6.xml"/><Relationship Id="rId4" Type="http://schemas.openxmlformats.org/officeDocument/2006/relationships/vmlDrawing" Target="../drawings/vmlDrawing4.v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1.bin"/><Relationship Id="rId2" Type="http://schemas.openxmlformats.org/officeDocument/2006/relationships/image" Target="../media/image24.w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8.wmf"/><Relationship Id="rId8" Type="http://schemas.openxmlformats.org/officeDocument/2006/relationships/slideLayout" Target="../slideLayouts/slideLayout6.xml"/><Relationship Id="rId9" Type="http://schemas.openxmlformats.org/officeDocument/2006/relationships/vmlDrawing" Target="../drawings/vmlDrawing5.v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oleObject" Target="../embeddings/oleObject13.bin"/><Relationship Id="rId3" Type="http://schemas.openxmlformats.org/officeDocument/2006/relationships/image" Target="../media/image31.wmf"/><Relationship Id="rId4" Type="http://schemas.openxmlformats.org/officeDocument/2006/relationships/slideLayout" Target="../slideLayouts/slideLayout1.xml"/><Relationship Id="rId5" Type="http://schemas.openxmlformats.org/officeDocument/2006/relationships/vmlDrawing" Target="../drawings/vmlDrawing6.v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oleObject" Target="../embeddings/oleObject14.bin"/><Relationship Id="rId3" Type="http://schemas.openxmlformats.org/officeDocument/2006/relationships/image" Target="../media/image33.wmf"/><Relationship Id="rId4" Type="http://schemas.openxmlformats.org/officeDocument/2006/relationships/slideLayout" Target="../slideLayouts/slideLayout1.xml"/><Relationship Id="rId5" Type="http://schemas.openxmlformats.org/officeDocument/2006/relationships/vmlDrawing" Target="../drawings/vmlDrawing7.v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oleObject" Target="../embeddings/oleObject15.bin"/><Relationship Id="rId3" Type="http://schemas.openxmlformats.org/officeDocument/2006/relationships/image" Target="../media/image38.wmf"/><Relationship Id="rId4" Type="http://schemas.openxmlformats.org/officeDocument/2006/relationships/slideLayout" Target="../slideLayouts/slideLayout2.xml"/><Relationship Id="rId5" Type="http://schemas.openxmlformats.org/officeDocument/2006/relationships/vmlDrawing" Target="../drawings/vmlDrawing8.v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7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gif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3" Type="http://schemas.openxmlformats.org/officeDocument/2006/relationships/comments" Target="../comments/comment1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3" Type="http://schemas.openxmlformats.org/officeDocument/2006/relationships/comments" Target="../comments/comment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0.bin"/><Relationship Id="rId2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image" Target="../media/image5.jpeg"/><Relationship Id="rId6" Type="http://schemas.openxmlformats.org/officeDocument/2006/relationships/oleObject" Target="../embeddings/oleObject2.bin"/><Relationship Id="rId7" Type="http://schemas.openxmlformats.org/officeDocument/2006/relationships/image" Target="../media/image8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0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1.w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12.w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13.wmf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2.xml"/><Relationship Id="rId20" Type="http://schemas.openxmlformats.org/officeDocument/2006/relationships/vmlDrawing" Target="../drawings/vmlDrawing1.v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3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79.tiff"/><Relationship Id="rId2" Type="http://schemas.openxmlformats.org/officeDocument/2006/relationships/slideLayout" Target="../slideLayouts/slideLayout6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6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 txBox="1"/>
          <p:nvPr/>
        </p:nvSpPr>
        <p:spPr>
          <a:xfrm>
            <a:off x="381000" y="1219200"/>
            <a:ext cx="8229600" cy="3352800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  <p:txBody>
          <a:bodyPr/>
          <a:p>
            <a:pPr algn="ctr" eaLnBrk="0" hangingPunct="0"/>
            <a:r>
              <a:rPr b="1" dirty="0" sz="4000" lang="en-US"/>
              <a:t>Micro-architectural Attacks:</a:t>
            </a:r>
          </a:p>
          <a:p>
            <a:pPr algn="ctr" eaLnBrk="0" hangingPunct="0"/>
            <a:r>
              <a:rPr b="1" dirty="0" sz="4000" lang="en-US">
                <a:solidFill>
                  <a:srgbClr val="002060"/>
                </a:solidFill>
                <a:effectLst>
                  <a:outerShdw algn="tl" blurRad="50000" dir="5400000" dist="30000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ＭＳ Ｐゴシック" charset="-128"/>
                <a:cs typeface="ＭＳ Ｐゴシック" charset="-128"/>
              </a:rPr>
              <a:t>Where Security meets </a:t>
            </a:r>
          </a:p>
          <a:p>
            <a:pPr algn="ctr" eaLnBrk="0" hangingPunct="0"/>
            <a:r>
              <a:rPr b="1" dirty="0" sz="4000" lang="en-US">
                <a:solidFill>
                  <a:srgbClr val="002060"/>
                </a:solidFill>
                <a:effectLst>
                  <a:outerShdw algn="tl" blurRad="50000" dir="5400000" dist="30000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ＭＳ Ｐゴシック" charset="-128"/>
                <a:cs typeface="ＭＳ Ｐゴシック" charset="-128"/>
              </a:rPr>
              <a:t>Computer Architecture</a:t>
            </a:r>
            <a:endParaRPr b="1" dirty="0" sz="2800" lang="en-US">
              <a:solidFill>
                <a:srgbClr val="002060"/>
              </a:solidFill>
              <a:effectLst>
                <a:outerShdw algn="tl" blurRad="50000" dir="5400000" dist="30000" rotWithShape="0">
                  <a:srgbClr val="000000">
                    <a:alpha val="30000"/>
                  </a:srgbClr>
                </a:outerShdw>
              </a:effectLst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48636" name="Subtitle 2"/>
          <p:cNvSpPr txBox="1"/>
          <p:nvPr/>
        </p:nvSpPr>
        <p:spPr>
          <a:xfrm>
            <a:off x="1295400" y="3317789"/>
            <a:ext cx="7010400" cy="2286000"/>
          </a:xfrm>
          <a:prstGeom prst="rect"/>
        </p:spPr>
        <p:txBody>
          <a:bodyPr/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2400" lang="en-US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Debdeep</a:t>
            </a:r>
            <a:r>
              <a:rPr b="1" dirty="0" sz="2400" lang="en-US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 </a:t>
            </a:r>
            <a:r>
              <a:rPr b="1" dirty="0" sz="2400" lang="en-US" err="1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Mukhopadhyay</a:t>
            </a:r>
            <a:endParaRPr b="1" dirty="0" sz="2400" lang="en-US">
              <a:solidFill>
                <a:schemeClr val="accent5">
                  <a:lumMod val="50000"/>
                </a:schemeClr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2400" lang="en-US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Professor</a:t>
            </a:r>
          </a:p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2400" lang="en-US">
                <a:solidFill>
                  <a:srgbClr val="320E04"/>
                </a:solidFill>
                <a:cs typeface="Arial" charset="0"/>
              </a:rPr>
              <a:t>Secured Embedded Architecture Laboratory (SEAL)</a:t>
            </a:r>
          </a:p>
          <a:p>
            <a:pPr algn="ctr" indent="-282575" marL="26988">
              <a:buClr>
                <a:schemeClr val="accent1"/>
              </a:buClr>
              <a:buSzPct val="80000"/>
            </a:pPr>
            <a:endParaRPr b="1" dirty="0" sz="2400" lang="en-US">
              <a:solidFill>
                <a:schemeClr val="accent5">
                  <a:lumMod val="50000"/>
                </a:schemeClr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2000" lang="en-US">
                <a:solidFill>
                  <a:srgbClr val="320E04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Computer Science and Engineering</a:t>
            </a:r>
          </a:p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2000" lang="en-US">
                <a:solidFill>
                  <a:srgbClr val="320E04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IIT </a:t>
            </a:r>
            <a:r>
              <a:rPr b="1" dirty="0" sz="2000" lang="en-US" err="1">
                <a:solidFill>
                  <a:srgbClr val="320E04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Kharagpur</a:t>
            </a:r>
            <a:endParaRPr b="1" dirty="0" sz="2000" lang="en-US">
              <a:solidFill>
                <a:srgbClr val="320E04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1600" lang="en-US" err="1">
                <a:solidFill>
                  <a:srgbClr val="0000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debdeep@cse.iitkgp.ac.in</a:t>
            </a:r>
            <a:endParaRPr b="1" dirty="0" sz="1600" lang="en-US">
              <a:solidFill>
                <a:srgbClr val="0000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algn="ctr" indent="-282575" marL="26988">
              <a:buClr>
                <a:schemeClr val="accent1"/>
              </a:buClr>
              <a:buSzPct val="80000"/>
            </a:pPr>
            <a:r>
              <a:rPr b="1" dirty="0" sz="1600" lang="en-US" err="1">
                <a:solidFill>
                  <a:srgbClr val="0000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debdeep.mukhopadhyay@gmail.com</a:t>
            </a:r>
            <a:endParaRPr b="1" dirty="0" sz="1600" lang="en-US">
              <a:solidFill>
                <a:srgbClr val="0000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eaLnBrk="0" hangingPunct="0" indent="-282575" marL="365125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endParaRPr dirty="0" sz="3200" lang="en-US">
              <a:latin typeface="+mn-lt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97160" name="Picture 31" descr="IIT_Kharagpur_Logo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612063" y="0"/>
            <a:ext cx="1531937" cy="1371600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ctrTitle"/>
          </p:nvPr>
        </p:nvSpPr>
        <p:spPr bwMode="auto">
          <a:xfrm>
            <a:off x="914400" y="457200"/>
            <a:ext cx="8229600" cy="6096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Cache Timing Attack</a:t>
            </a:r>
          </a:p>
        </p:txBody>
      </p:sp>
      <p:sp>
        <p:nvSpPr>
          <p:cNvPr id="1048725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600200"/>
            <a:ext cx="8229600" cy="4724400"/>
          </a:xfrm>
        </p:spPr>
        <p:txBody>
          <a:bodyPr/>
          <a:p>
            <a:pPr indent="-273050" marL="273050"/>
            <a:r>
              <a:rPr sz="2800" lang="en-US">
                <a:latin typeface="Gill Sans MT" pitchFamily="34" charset="0"/>
              </a:rPr>
              <a:t>Based on measuring the total time for encryption.</a:t>
            </a:r>
          </a:p>
          <a:p>
            <a:pPr indent="-273050" marL="273050"/>
            <a:endParaRPr sz="2800" lang="en-US">
              <a:latin typeface="Gill Sans MT" pitchFamily="34" charset="0"/>
            </a:endParaRPr>
          </a:p>
          <a:p>
            <a:pPr indent="-273050" marL="273050"/>
            <a:r>
              <a:rPr sz="2800" lang="en-US">
                <a:latin typeface="Gill Sans MT" pitchFamily="34" charset="0"/>
              </a:rPr>
              <a:t>Used to attack a remote server.</a:t>
            </a:r>
          </a:p>
          <a:p>
            <a:pPr indent="-273050" lvl="1" marL="273050">
              <a:buFont typeface="Verdana" pitchFamily="34" charset="0"/>
              <a:buNone/>
            </a:pPr>
            <a:endParaRPr b="1" sz="2400" lang="en-US">
              <a:latin typeface="Gill Sans MT" pitchFamily="34" charset="0"/>
            </a:endParaRPr>
          </a:p>
          <a:p>
            <a:pPr indent="-273050" lvl="1" marL="273050">
              <a:buFont typeface="Verdana" pitchFamily="34" charset="0"/>
              <a:buNone/>
            </a:pPr>
          </a:p>
        </p:txBody>
      </p:sp>
      <p:pic>
        <p:nvPicPr>
          <p:cNvPr id="2097183" name="Picture 3" descr="I:\Program Files\Microsoft Office\MEDIA\CAGCAT10\j0195384.wmf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943600" y="3733800"/>
            <a:ext cx="1795463" cy="1833563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84" name="Picture 5" descr="I:\Program Files\Microsoft Office\MEDIA\CAGCAT10\j0292982.wmf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447800" y="3733800"/>
            <a:ext cx="1843088" cy="1819275"/>
          </a:xfrm>
          <a:prstGeom prst="rect"/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048726" name="TextBox 8"/>
          <p:cNvSpPr txBox="1">
            <a:spLocks noChangeArrowheads="1"/>
          </p:cNvSpPr>
          <p:nvPr/>
        </p:nvSpPr>
        <p:spPr bwMode="auto">
          <a:xfrm>
            <a:off x="1295400" y="5715000"/>
            <a:ext cx="2514600" cy="650875"/>
          </a:xfrm>
          <a:prstGeom prst="rect"/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>
            <a:spAutoFit/>
          </a:bodyPr>
          <a:p>
            <a:pPr algn="ctr"/>
            <a:r>
              <a:rPr dirty="0" lang="en-US">
                <a:latin typeface="Constantia" pitchFamily="18" charset="0"/>
              </a:rPr>
              <a:t>Server running Encryption Software</a:t>
            </a:r>
          </a:p>
        </p:txBody>
      </p:sp>
      <p:sp>
        <p:nvSpPr>
          <p:cNvPr id="1048727" name="TextBox 9"/>
          <p:cNvSpPr txBox="1">
            <a:spLocks noChangeArrowheads="1"/>
          </p:cNvSpPr>
          <p:nvPr/>
        </p:nvSpPr>
        <p:spPr bwMode="auto">
          <a:xfrm>
            <a:off x="5638800" y="5715000"/>
            <a:ext cx="2514600" cy="376238"/>
          </a:xfrm>
          <a:prstGeom prst="rect"/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>
            <a:spAutoFit/>
          </a:bodyPr>
          <a:p>
            <a:pPr algn="ctr"/>
            <a:r>
              <a:rPr lang="en-US">
                <a:latin typeface="Constantia" pitchFamily="18" charset="0"/>
              </a:rPr>
              <a:t>Remote Attacker</a:t>
            </a:r>
          </a:p>
        </p:txBody>
      </p:sp>
      <p:sp>
        <p:nvSpPr>
          <p:cNvPr id="1048728" name="Left-Right Arrow 12"/>
          <p:cNvSpPr/>
          <p:nvPr/>
        </p:nvSpPr>
        <p:spPr>
          <a:xfrm>
            <a:off x="3200400" y="4419600"/>
            <a:ext cx="2590800" cy="533400"/>
          </a:xfrm>
          <a:prstGeom prst="leftRightArrow"/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Network</a:t>
            </a:r>
          </a:p>
        </p:txBody>
      </p:sp>
      <p:sp>
        <p:nvSpPr>
          <p:cNvPr id="1048729" name="Oval Callout 13"/>
          <p:cNvSpPr/>
          <p:nvPr/>
        </p:nvSpPr>
        <p:spPr>
          <a:xfrm>
            <a:off x="6019800" y="2667000"/>
            <a:ext cx="3124200" cy="838200"/>
          </a:xfrm>
          <a:prstGeom prst="wedgeEllipseCallout">
            <a:avLst>
              <a:gd name="adj1" fmla="val -13864"/>
              <a:gd name="adj2" fmla="val 81181"/>
            </a:avLst>
          </a:prstGeom>
          <a:solidFill>
            <a:schemeClr val="accent2">
              <a:lumMod val="40000"/>
              <a:lumOff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chemeClr val="bg2">
                    <a:lumMod val="25000"/>
                  </a:schemeClr>
                </a:solidFill>
              </a:rPr>
              <a:t>Trigger Encryption &amp;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sz="1600" lang="en-US">
                <a:solidFill>
                  <a:schemeClr val="bg2">
                    <a:lumMod val="25000"/>
                  </a:schemeClr>
                </a:solidFill>
              </a:rPr>
              <a:t>Measure time taken</a:t>
            </a:r>
          </a:p>
        </p:txBody>
      </p:sp>
      <p:graphicFrame>
        <p:nvGraphicFramePr>
          <p:cNvPr id="4194314" name="Object 10"/>
          <p:cNvGraphicFramePr>
            <a:graphicFrameLocks noChangeAspect="1"/>
          </p:cNvGraphicFramePr>
          <p:nvPr/>
        </p:nvGraphicFramePr>
        <p:xfrm>
          <a:off x="2667000" y="2209800"/>
          <a:ext cx="5105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spid="_x0000_s144816" imgH="457200" imgW="2552700" progId="Equation.3">
                  <p:embed/>
                </p:oleObj>
              </mc:Choice>
              <mc:Fallback>
                <p:oleObj name="Equation" r:id="rId3" spid="" imgH="457200" imgW="2552700" progId="Equation.3">
                  <p:embed/>
                  <p:pic>
                    <p:nvPicPr>
                      <p:cNvPr id="2097185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209800"/>
                        <a:ext cx="5105400" cy="91440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2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5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8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1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4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7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ctrTitle"/>
          </p:nvPr>
        </p:nvSpPr>
        <p:spPr bwMode="auto">
          <a:xfrm>
            <a:off x="609600" y="304800"/>
            <a:ext cx="8229600" cy="685800"/>
          </a:xfrm>
          <a:noFill/>
        </p:spPr>
        <p:txBody>
          <a:bodyPr anchor="b" bIns="0" lIns="0" rIns="0"/>
          <a:p>
            <a:r>
              <a:rPr sz="2800" lang="en-US">
                <a:effectLst/>
                <a:latin typeface="Gill Sans MT" pitchFamily="34" charset="0"/>
              </a:rPr>
              <a:t>Bernstein’s Cache Timing Experiment</a:t>
            </a:r>
          </a:p>
        </p:txBody>
      </p:sp>
      <p:sp>
        <p:nvSpPr>
          <p:cNvPr id="1048731" name="Rectangle 4"/>
          <p:cNvSpPr/>
          <p:nvPr/>
        </p:nvSpPr>
        <p:spPr>
          <a:xfrm>
            <a:off x="1676400" y="2590800"/>
            <a:ext cx="1905000" cy="838200"/>
          </a:xfrm>
          <a:prstGeom prst="rect"/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sz="2000" lang="en-US">
                <a:solidFill>
                  <a:schemeClr val="tx1"/>
                </a:solidFill>
                <a:latin typeface="Constantia" pitchFamily="18" charset="0"/>
              </a:rPr>
              <a:t>AES</a:t>
            </a:r>
          </a:p>
        </p:txBody>
      </p:sp>
      <p:cxnSp>
        <p:nvCxnSpPr>
          <p:cNvPr id="3145746" name="Straight Arrow Connector 6"/>
          <p:cNvCxnSpPr>
            <a:cxnSpLocks/>
          </p:cNvCxnSpPr>
          <p:nvPr/>
        </p:nvCxnSpPr>
        <p:spPr>
          <a:xfrm rot="5400000">
            <a:off x="1560513" y="2247900"/>
            <a:ext cx="687388" cy="1587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Arrow Connector 8"/>
          <p:cNvCxnSpPr>
            <a:cxnSpLocks/>
          </p:cNvCxnSpPr>
          <p:nvPr/>
        </p:nvCxnSpPr>
        <p:spPr>
          <a:xfrm rot="5400000">
            <a:off x="1943101" y="2324100"/>
            <a:ext cx="5334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Straight Arrow Connector 9"/>
          <p:cNvCxnSpPr>
            <a:cxnSpLocks/>
          </p:cNvCxnSpPr>
          <p:nvPr/>
        </p:nvCxnSpPr>
        <p:spPr>
          <a:xfrm rot="5400000">
            <a:off x="2094707" y="23233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Straight Arrow Connector 10"/>
          <p:cNvCxnSpPr>
            <a:cxnSpLocks/>
          </p:cNvCxnSpPr>
          <p:nvPr/>
        </p:nvCxnSpPr>
        <p:spPr>
          <a:xfrm rot="5400000">
            <a:off x="2247107" y="23233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Straight Arrow Connector 11"/>
          <p:cNvCxnSpPr>
            <a:cxnSpLocks/>
          </p:cNvCxnSpPr>
          <p:nvPr/>
        </p:nvCxnSpPr>
        <p:spPr>
          <a:xfrm rot="5400000">
            <a:off x="2399507" y="23233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Straight Arrow Connector 12"/>
          <p:cNvCxnSpPr>
            <a:cxnSpLocks/>
          </p:cNvCxnSpPr>
          <p:nvPr/>
        </p:nvCxnSpPr>
        <p:spPr>
          <a:xfrm rot="5400000">
            <a:off x="2551907" y="23233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2" name="Straight Arrow Connector 13"/>
          <p:cNvCxnSpPr>
            <a:cxnSpLocks/>
          </p:cNvCxnSpPr>
          <p:nvPr/>
        </p:nvCxnSpPr>
        <p:spPr>
          <a:xfrm rot="5400000">
            <a:off x="2704307" y="23233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Straight Arrow Connector 14"/>
          <p:cNvCxnSpPr>
            <a:cxnSpLocks/>
          </p:cNvCxnSpPr>
          <p:nvPr/>
        </p:nvCxnSpPr>
        <p:spPr>
          <a:xfrm rot="5400000">
            <a:off x="2856707" y="23233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Straight Arrow Connector 15"/>
          <p:cNvCxnSpPr>
            <a:cxnSpLocks/>
          </p:cNvCxnSpPr>
          <p:nvPr/>
        </p:nvCxnSpPr>
        <p:spPr>
          <a:xfrm rot="5400000">
            <a:off x="3163094" y="2323306"/>
            <a:ext cx="5334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Straight Arrow Connector 16"/>
          <p:cNvCxnSpPr>
            <a:cxnSpLocks/>
          </p:cNvCxnSpPr>
          <p:nvPr/>
        </p:nvCxnSpPr>
        <p:spPr>
          <a:xfrm rot="5400000">
            <a:off x="1791494" y="2323306"/>
            <a:ext cx="5334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Straight Connector 18"/>
          <p:cNvCxnSpPr>
            <a:cxnSpLocks/>
          </p:cNvCxnSpPr>
          <p:nvPr/>
        </p:nvCxnSpPr>
        <p:spPr>
          <a:xfrm>
            <a:off x="3200400" y="2286000"/>
            <a:ext cx="152400" cy="1588"/>
          </a:xfrm>
          <a:prstGeom prst="line"/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Straight Arrow Connector 19"/>
          <p:cNvCxnSpPr>
            <a:cxnSpLocks/>
          </p:cNvCxnSpPr>
          <p:nvPr/>
        </p:nvCxnSpPr>
        <p:spPr>
          <a:xfrm rot="5400000">
            <a:off x="1639094" y="3696494"/>
            <a:ext cx="5334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Straight Arrow Connector 20"/>
          <p:cNvCxnSpPr>
            <a:cxnSpLocks/>
          </p:cNvCxnSpPr>
          <p:nvPr/>
        </p:nvCxnSpPr>
        <p:spPr>
          <a:xfrm rot="5400000">
            <a:off x="1943101" y="3695700"/>
            <a:ext cx="5334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Straight Arrow Connector 21"/>
          <p:cNvCxnSpPr>
            <a:cxnSpLocks/>
          </p:cNvCxnSpPr>
          <p:nvPr/>
        </p:nvCxnSpPr>
        <p:spPr>
          <a:xfrm rot="5400000">
            <a:off x="2094707" y="36949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Straight Arrow Connector 22"/>
          <p:cNvCxnSpPr>
            <a:cxnSpLocks/>
          </p:cNvCxnSpPr>
          <p:nvPr/>
        </p:nvCxnSpPr>
        <p:spPr>
          <a:xfrm rot="5400000">
            <a:off x="2247107" y="36949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Straight Arrow Connector 23"/>
          <p:cNvCxnSpPr>
            <a:cxnSpLocks/>
          </p:cNvCxnSpPr>
          <p:nvPr/>
        </p:nvCxnSpPr>
        <p:spPr>
          <a:xfrm rot="5400000">
            <a:off x="2399507" y="36949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2" name="Straight Arrow Connector 24"/>
          <p:cNvCxnSpPr>
            <a:cxnSpLocks/>
          </p:cNvCxnSpPr>
          <p:nvPr/>
        </p:nvCxnSpPr>
        <p:spPr>
          <a:xfrm rot="5400000">
            <a:off x="2551907" y="36949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Straight Arrow Connector 25"/>
          <p:cNvCxnSpPr>
            <a:cxnSpLocks/>
          </p:cNvCxnSpPr>
          <p:nvPr/>
        </p:nvCxnSpPr>
        <p:spPr>
          <a:xfrm rot="5400000">
            <a:off x="2704307" y="36949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4" name="Straight Arrow Connector 26"/>
          <p:cNvCxnSpPr>
            <a:cxnSpLocks/>
          </p:cNvCxnSpPr>
          <p:nvPr/>
        </p:nvCxnSpPr>
        <p:spPr>
          <a:xfrm rot="5400000">
            <a:off x="2856707" y="3694906"/>
            <a:ext cx="533400" cy="1587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5" name="Straight Arrow Connector 27"/>
          <p:cNvCxnSpPr>
            <a:cxnSpLocks/>
          </p:cNvCxnSpPr>
          <p:nvPr/>
        </p:nvCxnSpPr>
        <p:spPr>
          <a:xfrm rot="5400000">
            <a:off x="3163094" y="3694906"/>
            <a:ext cx="5334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6" name="Straight Arrow Connector 28"/>
          <p:cNvCxnSpPr>
            <a:cxnSpLocks/>
          </p:cNvCxnSpPr>
          <p:nvPr/>
        </p:nvCxnSpPr>
        <p:spPr>
          <a:xfrm rot="5400000">
            <a:off x="1791494" y="3694906"/>
            <a:ext cx="5334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32" name="Oval 29"/>
          <p:cNvSpPr/>
          <p:nvPr/>
        </p:nvSpPr>
        <p:spPr>
          <a:xfrm>
            <a:off x="1981200" y="2057400"/>
            <a:ext cx="1524000" cy="228600"/>
          </a:xfrm>
          <a:prstGeom prst="ellipse"/>
          <a:noFill/>
          <a:ln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/>
          </a:p>
        </p:txBody>
      </p:sp>
      <p:sp>
        <p:nvSpPr>
          <p:cNvPr id="1048733" name="TextBox 30"/>
          <p:cNvSpPr txBox="1">
            <a:spLocks noChangeArrowheads="1"/>
          </p:cNvSpPr>
          <p:nvPr/>
        </p:nvSpPr>
        <p:spPr bwMode="auto">
          <a:xfrm>
            <a:off x="2514600" y="1752600"/>
            <a:ext cx="854075" cy="3048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sz="1400" lang="en-US"/>
              <a:t>Random</a:t>
            </a:r>
          </a:p>
        </p:txBody>
      </p:sp>
      <p:pic>
        <p:nvPicPr>
          <p:cNvPr id="2097187" name="Picture 2" descr="I:\Documents and Settings\Guest\Local Settings\Temporary Internet Files\Content.IE5\EO59FOX3\MCj04417290000[1]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143000" y="2133600"/>
            <a:ext cx="762000" cy="7620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734" name="TextBox 35"/>
          <p:cNvSpPr txBox="1">
            <a:spLocks noChangeArrowheads="1"/>
          </p:cNvSpPr>
          <p:nvPr/>
        </p:nvSpPr>
        <p:spPr bwMode="auto">
          <a:xfrm>
            <a:off x="838200" y="1676400"/>
            <a:ext cx="1173163" cy="3048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sz="1400" lang="en-US"/>
              <a:t>P0 = 00 - FF</a:t>
            </a:r>
          </a:p>
        </p:txBody>
      </p:sp>
      <p:sp>
        <p:nvSpPr>
          <p:cNvPr id="1048735" name="TextBox 36"/>
          <p:cNvSpPr txBox="1">
            <a:spLocks noChangeArrowheads="1"/>
          </p:cNvSpPr>
          <p:nvPr/>
        </p:nvSpPr>
        <p:spPr bwMode="auto">
          <a:xfrm>
            <a:off x="685800" y="3657600"/>
            <a:ext cx="1100138" cy="3048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sz="1400" lang="en-US"/>
              <a:t>Cipher Text</a:t>
            </a:r>
          </a:p>
        </p:txBody>
      </p:sp>
      <p:pic>
        <p:nvPicPr>
          <p:cNvPr id="2097188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4191000" y="1447800"/>
            <a:ext cx="4733925" cy="2662238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736" name="Oval Callout 39"/>
          <p:cNvSpPr/>
          <p:nvPr/>
        </p:nvSpPr>
        <p:spPr>
          <a:xfrm>
            <a:off x="6248400" y="4876800"/>
            <a:ext cx="2895600" cy="1295400"/>
          </a:xfrm>
          <a:prstGeom prst="wedgeEllipseCallout">
            <a:avLst>
              <a:gd name="adj1" fmla="val -49437"/>
              <a:gd name="adj2" fmla="val -12648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dirty="0" lang="en-US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Characteristic of Plaintext Byte P</a:t>
            </a:r>
            <a:r>
              <a:rPr baseline="-25000" b="1" dirty="0" lang="en-US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0</a:t>
            </a:r>
          </a:p>
          <a:p>
            <a:pPr algn="ctr"/>
            <a:r>
              <a:rPr b="1" dirty="0" lang="en-US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(Deviation from mean time)</a:t>
            </a:r>
          </a:p>
        </p:txBody>
      </p:sp>
      <p:graphicFrame>
        <p:nvGraphicFramePr>
          <p:cNvPr id="4194315" name="Object 33"/>
          <p:cNvGraphicFramePr>
            <a:graphicFrameLocks noChangeAspect="1"/>
          </p:cNvGraphicFramePr>
          <p:nvPr/>
        </p:nvGraphicFramePr>
        <p:xfrm>
          <a:off x="990600" y="4114800"/>
          <a:ext cx="538162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spid="_x0000_s145840" imgH="1143000" imgW="2882900" progId="Equation.3">
                  <p:embed/>
                </p:oleObj>
              </mc:Choice>
              <mc:Fallback>
                <p:oleObj name="Equation" r:id="rId3" spid="" imgH="1143000" imgW="2882900" progId="Equation.3">
                  <p:embed/>
                  <p:pic>
                    <p:nvPicPr>
                      <p:cNvPr id="2097189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14800"/>
                        <a:ext cx="5381625" cy="213360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Bernstein’s Cache Timing Attack</a:t>
            </a:r>
          </a:p>
        </p:txBody>
      </p:sp>
      <p:sp>
        <p:nvSpPr>
          <p:cNvPr id="1048738" name="Content Placeholder 2"/>
          <p:cNvSpPr>
            <a:spLocks noGrp="1"/>
          </p:cNvSpPr>
          <p:nvPr>
            <p:ph type="subTitle" idx="1"/>
          </p:nvPr>
        </p:nvSpPr>
        <p:spPr>
          <a:xfrm>
            <a:off x="1023938" y="1790700"/>
            <a:ext cx="3471862" cy="7239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p>
            <a:pPr algn="ctr" indent="0" marL="0">
              <a:buFont typeface="Wingdings 2" pitchFamily="18" charset="2"/>
              <a:buNone/>
            </a:pPr>
            <a:r>
              <a:rPr dirty="0" sz="2000" lang="en-US">
                <a:latin typeface="Gill Sans MT" pitchFamily="34" charset="0"/>
              </a:rPr>
              <a:t>Put key to all ZEROs and perform experiment</a:t>
            </a:r>
          </a:p>
          <a:p>
            <a:pPr algn="ctr" indent="0" marL="0">
              <a:buFont typeface="Wingdings 2" pitchFamily="18" charset="2"/>
              <a:buNone/>
            </a:pPr>
            <a:endParaRPr dirty="0" sz="2000" lang="en-US">
              <a:latin typeface="Gill Sans MT" pitchFamily="34" charset="0"/>
            </a:endParaRPr>
          </a:p>
        </p:txBody>
      </p:sp>
      <p:sp>
        <p:nvSpPr>
          <p:cNvPr id="1048739" name="Slide Number Placeholder 3"/>
          <p:cNvSpPr txBox="1">
            <a:spLocks noGrp="1"/>
          </p:cNvSpPr>
          <p:nvPr/>
        </p:nvSpPr>
        <p:spPr>
          <a:xfrm>
            <a:off x="7924800" y="6356350"/>
            <a:ext cx="762000" cy="365125"/>
          </a:xfrm>
          <a:prstGeom prst="rect"/>
          <a:noFill/>
        </p:spPr>
        <p:txBody>
          <a:bodyPr anchor="b" bIns="0" lIns="0" rIns="0" tIns="0"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56F59E1C-EDF4-4F78-934A-EFBC3F4EC9B5}" type="slidenum">
              <a:rPr sz="1200" lang="en-US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sz="1200" lang="en-US">
              <a:solidFill>
                <a:schemeClr val="tx2">
                  <a:shade val="9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097191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4638675" y="1524000"/>
            <a:ext cx="4505325" cy="2662238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4648200" y="4267200"/>
            <a:ext cx="4495800" cy="25908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cxnSp>
        <p:nvCxnSpPr>
          <p:cNvPr id="3145767" name="Straight Arrow Connector 9"/>
          <p:cNvCxnSpPr>
            <a:cxnSpLocks/>
            <a:stCxn id="1048738" idx="2"/>
          </p:cNvCxnSpPr>
          <p:nvPr/>
        </p:nvCxnSpPr>
        <p:spPr>
          <a:xfrm rot="16200000" flipH="1">
            <a:off x="3436938" y="1836737"/>
            <a:ext cx="609600" cy="1965325"/>
          </a:xfrm>
          <a:prstGeom prst="straightConnector1"/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8" name="Straight Arrow Connector 9"/>
          <p:cNvCxnSpPr>
            <a:cxnSpLocks/>
          </p:cNvCxnSpPr>
          <p:nvPr/>
        </p:nvCxnSpPr>
        <p:spPr>
          <a:xfrm>
            <a:off x="4114800" y="4572000"/>
            <a:ext cx="685800" cy="152400"/>
          </a:xfrm>
          <a:prstGeom prst="straightConnector1"/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0" name="Rectangle 12"/>
          <p:cNvSpPr/>
          <p:nvPr/>
        </p:nvSpPr>
        <p:spPr>
          <a:xfrm>
            <a:off x="990600" y="4267200"/>
            <a:ext cx="3200400" cy="646113"/>
          </a:xfrm>
          <a:prstGeom prst="rect"/>
          <a:solidFill>
            <a:schemeClr val="accent2">
              <a:lumMod val="60000"/>
              <a:lumOff val="40000"/>
            </a:schemeClr>
          </a:solidFill>
        </p:spPr>
        <p:txBody>
          <a:bodyPr>
            <a:spAutoFit/>
          </a:bodyPr>
          <a:p>
            <a:pPr algn="ctr"/>
            <a:r>
              <a:rPr dirty="0" lang="en-US">
                <a:latin typeface="Gill Sans MT" pitchFamily="34" charset="0"/>
              </a:rPr>
              <a:t>Repeat experiment with unknown key</a:t>
            </a:r>
          </a:p>
        </p:txBody>
      </p:sp>
      <p:sp>
        <p:nvSpPr>
          <p:cNvPr id="1048741" name="Rectangle 17"/>
          <p:cNvSpPr/>
          <p:nvPr/>
        </p:nvSpPr>
        <p:spPr>
          <a:xfrm>
            <a:off x="1219200" y="5715000"/>
            <a:ext cx="2576513" cy="369888"/>
          </a:xfrm>
          <a:prstGeom prst="rect"/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p>
            <a:pPr indent="-273050" marL="273050"/>
            <a:r>
              <a:rPr dirty="0" lang="en-US">
                <a:latin typeface="Gill Sans MT" pitchFamily="34" charset="0"/>
              </a:rPr>
              <a:t>Correlate the two results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31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209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5"/>
                                        <p:tgtEl>
                                          <p:spTgt spid="1048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8"/>
                                        <p:tgtEl>
                                          <p:spTgt spid="209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1"/>
                                        <p:tgtEl>
                                          <p:spTgt spid="31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4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6"/>
                                        <p:tgtEl>
                                          <p:spTgt spid="104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0" grpId="0" animBg="1"/>
      <p:bldP spid="10487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229600" cy="6096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Why Cache Attacks Work on AES</a:t>
            </a:r>
          </a:p>
        </p:txBody>
      </p:sp>
      <p:sp>
        <p:nvSpPr>
          <p:cNvPr id="1048743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600200"/>
            <a:ext cx="6553200" cy="4495800"/>
          </a:xfrm>
        </p:spPr>
        <p:txBody>
          <a:bodyPr/>
          <a:p>
            <a:pPr indent="-273050" marL="273050"/>
            <a:r>
              <a:rPr b="1" sz="2000" lang="en-US">
                <a:latin typeface="Calibri" pitchFamily="34" charset="0"/>
              </a:rPr>
              <a:t>The AES Structure</a:t>
            </a:r>
          </a:p>
          <a:p>
            <a:pPr indent="-246063" lvl="1"/>
            <a:r>
              <a:rPr b="1" sz="2000" lang="en-US">
                <a:latin typeface="Calibri" pitchFamily="34" charset="0"/>
              </a:rPr>
              <a:t>Add initial Key</a:t>
            </a:r>
          </a:p>
          <a:p>
            <a:pPr indent="-246063" lvl="1"/>
            <a:r>
              <a:rPr b="1" sz="2000" lang="en-US">
                <a:latin typeface="Calibri" pitchFamily="34" charset="0"/>
              </a:rPr>
              <a:t>Nine Rounds of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Byte Substitution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Shift Row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Mix Column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Add Round Key</a:t>
            </a:r>
          </a:p>
          <a:p>
            <a:pPr indent="-246063" lvl="1"/>
            <a:r>
              <a:rPr b="1" sz="2000" lang="en-US">
                <a:latin typeface="Calibri" pitchFamily="34" charset="0"/>
              </a:rPr>
              <a:t>Final Round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Byte Substitution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Shift Row</a:t>
            </a:r>
          </a:p>
          <a:p>
            <a:pPr indent="-246063" lvl="2" marL="914400"/>
            <a:r>
              <a:rPr b="1" sz="2000" lang="en-US">
                <a:latin typeface="Calibri" pitchFamily="34" charset="0"/>
              </a:rPr>
              <a:t>Add Round Key</a:t>
            </a:r>
          </a:p>
          <a:p>
            <a:pPr indent="-246063" lvl="1"/>
            <a:endParaRPr b="1" sz="2000" lang="en-US">
              <a:latin typeface="Calibri" pitchFamily="34" charset="0"/>
            </a:endParaRPr>
          </a:p>
        </p:txBody>
      </p:sp>
      <p:sp>
        <p:nvSpPr>
          <p:cNvPr id="1048744" name="Line Callout 1 5"/>
          <p:cNvSpPr/>
          <p:nvPr/>
        </p:nvSpPr>
        <p:spPr>
          <a:xfrm>
            <a:off x="4953000" y="1257300"/>
            <a:ext cx="3962400" cy="685800"/>
          </a:xfrm>
          <a:prstGeom prst="borderCallout1">
            <a:avLst>
              <a:gd name="adj1" fmla="val 79068"/>
              <a:gd name="adj2" fmla="val -915"/>
              <a:gd name="adj3" fmla="val 223452"/>
              <a:gd name="adj4" fmla="val -1684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Substitute 16 bytes from a 256 byte lookup table</a:t>
            </a:r>
          </a:p>
        </p:txBody>
      </p:sp>
      <p:sp>
        <p:nvSpPr>
          <p:cNvPr id="1048745" name="Text Box 6"/>
          <p:cNvSpPr txBox="1">
            <a:spLocks noChangeArrowheads="1"/>
          </p:cNvSpPr>
          <p:nvPr/>
        </p:nvSpPr>
        <p:spPr bwMode="auto">
          <a:xfrm>
            <a:off x="1066800" y="6096000"/>
            <a:ext cx="8077200" cy="5842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sz="1600" lang="en-US">
                <a:latin typeface="Arial Narrow" pitchFamily="34" charset="0"/>
              </a:rPr>
              <a:t>Chester Rebeiro, Mainack Mandal, Debdeep Mukhopadhyay, "Pinpointing Cache Timing Attacks on AES", VLSID 2010,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dur="500" id="12"/>
                                        <p:tgtEl>
                                          <p:spTgt spid="104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4" grpId="0" animBg="1"/>
      <p:bldP spid="10487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440464" cy="857250"/>
          </a:xfrm>
        </p:spPr>
        <p:txBody>
          <a:bodyPr>
            <a:normAutofit fontScale="90000"/>
          </a:bodyPr>
          <a:p>
            <a:r>
              <a:rPr dirty="0" lang="en-US">
                <a:solidFill>
                  <a:schemeClr val="tx2"/>
                </a:solidFill>
                <a:latin typeface="Gill Sans MT" pitchFamily="34" charset="0"/>
              </a:rPr>
              <a:t>Software Implementations of AES(</a:t>
            </a:r>
            <a:r>
              <a:rPr dirty="0" lang="en-US" err="1">
                <a:solidFill>
                  <a:schemeClr val="tx2"/>
                </a:solidFill>
                <a:latin typeface="Gill Sans MT" pitchFamily="34" charset="0"/>
              </a:rPr>
              <a:t>OpenSSL</a:t>
            </a:r>
            <a:r>
              <a:rPr dirty="0" lang="en-US">
                <a:solidFill>
                  <a:schemeClr val="tx2"/>
                </a:solidFill>
                <a:latin typeface="Gill Sans MT" pitchFamily="34" charset="0"/>
              </a:rPr>
              <a:t>)</a:t>
            </a:r>
            <a:endParaRPr altLang="en-US" dirty="0" lang="en-US"/>
          </a:p>
        </p:txBody>
      </p:sp>
      <p:graphicFrame>
        <p:nvGraphicFramePr>
          <p:cNvPr id="4194316" name="Object 5"/>
          <p:cNvGraphicFramePr>
            <a:graphicFrameLocks noChangeAspect="1"/>
          </p:cNvGraphicFramePr>
          <p:nvPr/>
        </p:nvGraphicFramePr>
        <p:xfrm>
          <a:off x="3810000" y="1778466"/>
          <a:ext cx="4961088" cy="4012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_x0000_s821250" imgH="3377880" imgW="3466800" progId="Equation.DSMT4">
                  <p:embed/>
                </p:oleObj>
              </mc:Choice>
              <mc:Fallback>
                <p:oleObj name="Equation" r:id="rId1" spid="" imgH="3377880" imgW="3466800" progId="Equation.DSMT4">
                  <p:embed/>
                  <p:pic>
                    <p:nvPicPr>
                      <p:cNvPr id="2097193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778466"/>
                        <a:ext cx="4961088" cy="4012734"/>
                      </a:xfrm>
                      <a:prstGeom prst="rect"/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750" name="TextBox 1"/>
          <p:cNvSpPr txBox="1"/>
          <p:nvPr/>
        </p:nvSpPr>
        <p:spPr>
          <a:xfrm>
            <a:off x="1676400" y="1778466"/>
            <a:ext cx="1679027" cy="2031325"/>
          </a:xfrm>
          <a:prstGeom prst="rect"/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dirty="0" lang="en-US">
                <a:latin typeface="Gill Sans MT" pitchFamily="34" charset="0"/>
              </a:rPr>
              <a:t>Merges all round operations into 4 lookups. Uses 4 tables T0, T1, T2, T4 , each of size 1024 byte.</a:t>
            </a:r>
          </a:p>
        </p:txBody>
      </p:sp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353135"/>
            <a:ext cx="8519291" cy="857250"/>
          </a:xfrm>
        </p:spPr>
        <p:txBody>
          <a:bodyPr>
            <a:normAutofit fontScale="90000"/>
          </a:bodyPr>
          <a:p>
            <a:r>
              <a:rPr dirty="0" lang="en-US">
                <a:solidFill>
                  <a:schemeClr val="tx2"/>
                </a:solidFill>
                <a:latin typeface="Gill Sans MT" pitchFamily="34" charset="0"/>
              </a:rPr>
              <a:t>Software Implementations of AES(</a:t>
            </a:r>
            <a:r>
              <a:rPr dirty="0" lang="en-US" err="1">
                <a:solidFill>
                  <a:schemeClr val="tx2"/>
                </a:solidFill>
                <a:latin typeface="Gill Sans MT" pitchFamily="34" charset="0"/>
              </a:rPr>
              <a:t>OpenSSL</a:t>
            </a:r>
            <a:r>
              <a:rPr dirty="0" lang="en-US">
                <a:solidFill>
                  <a:schemeClr val="tx2"/>
                </a:solidFill>
                <a:latin typeface="Gill Sans MT" pitchFamily="34" charset="0"/>
              </a:rPr>
              <a:t>) (contd.)</a:t>
            </a:r>
            <a:endParaRPr altLang="en-US" dirty="0" lang="en-US"/>
          </a:p>
        </p:txBody>
      </p:sp>
      <p:graphicFrame>
        <p:nvGraphicFramePr>
          <p:cNvPr id="4194317" name="Object 5"/>
          <p:cNvGraphicFramePr>
            <a:graphicFrameLocks noChangeAspect="1"/>
          </p:cNvGraphicFramePr>
          <p:nvPr/>
        </p:nvGraphicFramePr>
        <p:xfrm>
          <a:off x="1332678" y="1590286"/>
          <a:ext cx="4101005" cy="359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_x0000_s822275" imgH="3149280" imgW="3593880" progId="Equation.DSMT4">
                  <p:embed/>
                </p:oleObj>
              </mc:Choice>
              <mc:Fallback>
                <p:oleObj name="Equation" r:id="rId1" spid="" imgH="3149280" imgW="3593880" progId="Equation.DSMT4">
                  <p:embed/>
                  <p:pic>
                    <p:nvPicPr>
                      <p:cNvPr id="2097195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678" y="1590286"/>
                        <a:ext cx="4101005" cy="3594556"/>
                      </a:xfrm>
                      <a:prstGeom prst="rect"/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9719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855384" y="3448346"/>
            <a:ext cx="848383" cy="345637"/>
          </a:xfrm>
          <a:prstGeom prst="rect"/>
          <a:solidFill>
            <a:schemeClr val="bg1"/>
          </a:solidFill>
        </p:spPr>
      </p:pic>
      <p:pic>
        <p:nvPicPr>
          <p:cNvPr id="209719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2605491" y="4495800"/>
            <a:ext cx="823509" cy="323522"/>
          </a:xfrm>
          <a:prstGeom prst="rect"/>
          <a:solidFill>
            <a:schemeClr val="bg1"/>
          </a:solidFill>
        </p:spPr>
      </p:pic>
      <p:pic>
        <p:nvPicPr>
          <p:cNvPr id="209719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3962400" y="4504364"/>
            <a:ext cx="838853" cy="335542"/>
          </a:xfrm>
          <a:prstGeom prst="rect"/>
          <a:solidFill>
            <a:schemeClr val="bg1"/>
          </a:solidFill>
        </p:spPr>
      </p:pic>
      <p:graphicFrame>
        <p:nvGraphicFramePr>
          <p:cNvPr id="4194318" name="Object 5"/>
          <p:cNvGraphicFramePr>
            <a:graphicFrameLocks noChangeAspect="1"/>
          </p:cNvGraphicFramePr>
          <p:nvPr/>
        </p:nvGraphicFramePr>
        <p:xfrm>
          <a:off x="5794398" y="1590286"/>
          <a:ext cx="2522483" cy="2227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spid="_x0000_s822276" imgH="2108160" imgW="2387520" progId="Equation.DSMT4">
                  <p:embed/>
                </p:oleObj>
              </mc:Choice>
              <mc:Fallback>
                <p:oleObj name="Equation" r:id="rId6" spid="" imgH="2108160" imgW="2387520" progId="Equation.DSMT4">
                  <p:embed/>
                  <p:pic>
                    <p:nvPicPr>
                      <p:cNvPr id="2097199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98" y="1590286"/>
                        <a:ext cx="2522483" cy="2227286"/>
                      </a:xfrm>
                      <a:prstGeom prst="rect"/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752" name="TextBox 6"/>
          <p:cNvSpPr txBox="1"/>
          <p:nvPr/>
        </p:nvSpPr>
        <p:spPr>
          <a:xfrm>
            <a:off x="1347073" y="5656127"/>
            <a:ext cx="6657123" cy="609398"/>
          </a:xfrm>
          <a:prstGeom prst="rect"/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pPr>
              <a:lnSpc>
                <a:spcPct val="80000"/>
              </a:lnSpc>
            </a:pPr>
            <a:r>
              <a:rPr altLang="en-US" dirty="0" sz="1050" lang="en-US"/>
              <a:t>Since </a:t>
            </a:r>
            <a:r>
              <a:rPr altLang="en-US" dirty="0" sz="1050" lang="en-US" err="1"/>
              <a:t>AddRoundKey</a:t>
            </a:r>
            <a:r>
              <a:rPr altLang="en-US" dirty="0" sz="1050" lang="en-US"/>
              <a:t> can be implemented by additional 32 bit XOR, AES round can be implemented with 4 kB of tables, with 4 table look ups and one XOR per column per round.</a:t>
            </a:r>
          </a:p>
          <a:p>
            <a:pPr>
              <a:lnSpc>
                <a:spcPct val="80000"/>
              </a:lnSpc>
            </a:pPr>
            <a:endParaRPr altLang="en-US" dirty="0" sz="1050" lang="en-US"/>
          </a:p>
          <a:p>
            <a:pPr>
              <a:lnSpc>
                <a:spcPct val="80000"/>
              </a:lnSpc>
            </a:pPr>
            <a:r>
              <a:rPr altLang="en-US" dirty="0" sz="1050" lang="en-US"/>
              <a:t>Note that final round does not  have a </a:t>
            </a:r>
            <a:r>
              <a:rPr altLang="en-US" dirty="0" sz="1050" lang="en-US" err="1"/>
              <a:t>Mixcolumn</a:t>
            </a:r>
            <a:r>
              <a:rPr altLang="en-US" dirty="0" sz="1050" lang="en-US"/>
              <a:t> step.</a:t>
            </a:r>
          </a:p>
        </p:txBody>
      </p:sp>
      <p:sp>
        <p:nvSpPr>
          <p:cNvPr id="1048753" name="TextBox 9"/>
          <p:cNvSpPr txBox="1"/>
          <p:nvPr/>
        </p:nvSpPr>
        <p:spPr>
          <a:xfrm>
            <a:off x="6036729" y="4299415"/>
            <a:ext cx="2037819" cy="646331"/>
          </a:xfrm>
          <a:prstGeom prst="rect"/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altLang="en-US" dirty="0" sz="1200" lang="en-US"/>
              <a:t>Each table has 256 entries of size 4 bytes. Thus each table is of 1 kB.</a:t>
            </a:r>
          </a:p>
        </p:txBody>
      </p:sp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Title 1"/>
          <p:cNvSpPr>
            <a:spLocks noGrp="1"/>
          </p:cNvSpPr>
          <p:nvPr>
            <p:ph type="ctrTitle"/>
          </p:nvPr>
        </p:nvSpPr>
        <p:spPr bwMode="auto">
          <a:xfrm>
            <a:off x="914400" y="457200"/>
            <a:ext cx="8229600" cy="762000"/>
          </a:xfrm>
        </p:spPr>
        <p:txBody>
          <a:bodyPr anchor="b" bIns="0" lIns="0" rIns="0">
            <a:normAutofit fontScale="90000"/>
          </a:bodyPr>
          <a:p>
            <a:r>
              <a:rPr dirty="0" sz="3300" lang="en-US">
                <a:effectLst/>
                <a:latin typeface="Gill Sans MT" pitchFamily="34" charset="0"/>
              </a:rPr>
              <a:t>Software Implementations of AES</a:t>
            </a:r>
            <a:br>
              <a:rPr dirty="0" sz="3300" lang="en-US">
                <a:effectLst/>
                <a:latin typeface="Gill Sans MT" pitchFamily="34" charset="0"/>
              </a:rPr>
            </a:br>
            <a:r>
              <a:rPr dirty="0" sz="3300" lang="en-US">
                <a:effectLst/>
                <a:latin typeface="Gill Sans MT" pitchFamily="34" charset="0"/>
              </a:rPr>
              <a:t>(</a:t>
            </a:r>
            <a:r>
              <a:rPr dirty="0" sz="3300" lang="en-US" err="1">
                <a:effectLst/>
                <a:latin typeface="Gill Sans MT" pitchFamily="34" charset="0"/>
              </a:rPr>
              <a:t>OpenSSL</a:t>
            </a:r>
            <a:r>
              <a:rPr dirty="0" sz="3300" lang="en-US">
                <a:effectLst/>
                <a:latin typeface="Gill Sans MT" pitchFamily="34" charset="0"/>
              </a:rPr>
              <a:t>)</a:t>
            </a:r>
          </a:p>
        </p:txBody>
      </p:sp>
      <p:sp>
        <p:nvSpPr>
          <p:cNvPr id="1048755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type="subTitle" idx="1"/>
          </p:nvPr>
        </p:nvSpPr>
        <p:spPr>
          <a:xfrm>
            <a:off x="990600" y="1676400"/>
            <a:ext cx="8229600" cy="4800600"/>
          </a:xfrm>
          <a:blipFill>
            <a:blip xmlns:r="http://schemas.openxmlformats.org/officeDocument/2006/relationships" r:embed="rId1"/>
            <a:stretch>
              <a:fillRect l="-1185" t="-1904"/>
            </a:stretch>
          </a:blipFill>
        </p:spPr>
        <p:txBody>
          <a:bodyPr/>
          <a:p>
            <a:r>
              <a:rPr lang="en-IN">
                <a:noFill/>
              </a:rPr>
              <a:t> </a:t>
            </a:r>
          </a:p>
        </p:txBody>
      </p:sp>
    </p:spTree>
  </p:cSld>
  <p:clrMapOvr>
    <a:masterClrMapping/>
  </p:clrMapOvr>
  <p:transition>
    <p:dissolve/>
  </p:transition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dirty="0" sz="3300" lang="en-US">
                <a:effectLst/>
                <a:latin typeface="Gill Sans MT" pitchFamily="34" charset="0"/>
              </a:rPr>
              <a:t>AES Execution Time for 4KB Table</a:t>
            </a:r>
          </a:p>
        </p:txBody>
      </p:sp>
      <p:pic>
        <p:nvPicPr>
          <p:cNvPr id="209715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676400" y="3810000"/>
            <a:ext cx="5791200" cy="2667000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8628" name="Rectangular Callout 5"/>
          <p:cNvSpPr/>
          <p:nvPr/>
        </p:nvSpPr>
        <p:spPr>
          <a:xfrm>
            <a:off x="6858000" y="3429000"/>
            <a:ext cx="2057400" cy="1524000"/>
          </a:xfrm>
          <a:prstGeom prst="wedgeRectCallout">
            <a:avLst>
              <a:gd name="adj1" fmla="val -111495"/>
              <a:gd name="adj2" fmla="val 9720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Cache Attack works because of varying execution time.</a:t>
            </a:r>
          </a:p>
        </p:txBody>
      </p:sp>
      <p:sp>
        <p:nvSpPr>
          <p:cNvPr id="1048629" name="Text Box 8"/>
          <p:cNvSpPr txBox="1">
            <a:spLocks noChangeArrowheads="1"/>
          </p:cNvSpPr>
          <p:nvPr/>
        </p:nvSpPr>
        <p:spPr bwMode="auto">
          <a:xfrm>
            <a:off x="990600" y="2209800"/>
            <a:ext cx="2438400" cy="376238"/>
          </a:xfrm>
          <a:prstGeom prst="rect"/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b="1" dirty="0" i="1" lang="en-US"/>
              <a:t>Since, </a:t>
            </a:r>
            <a:r>
              <a:rPr b="1" dirty="0" i="1" lang="en-US" err="1"/>
              <a:t>Nt</a:t>
            </a:r>
            <a:r>
              <a:rPr b="1" dirty="0" i="1" lang="en-US"/>
              <a:t> = Nm + </a:t>
            </a:r>
            <a:r>
              <a:rPr b="1" dirty="0" i="1" lang="en-US" err="1"/>
              <a:t>Nh</a:t>
            </a:r>
            <a:endParaRPr b="1" dirty="0" i="1" lang="en-US"/>
          </a:p>
        </p:txBody>
      </p:sp>
      <p:graphicFrame>
        <p:nvGraphicFramePr>
          <p:cNvPr id="4194305" name="Object 7"/>
          <p:cNvGraphicFramePr>
            <a:graphicFrameLocks noChangeAspect="1"/>
          </p:cNvGraphicFramePr>
          <p:nvPr/>
        </p:nvGraphicFramePr>
        <p:xfrm>
          <a:off x="1371600" y="1752600"/>
          <a:ext cx="620712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spid="_x0000_s147888" imgH="914400" imgW="3238500" progId="Equation.3">
                  <p:embed/>
                </p:oleObj>
              </mc:Choice>
              <mc:Fallback>
                <p:oleObj name="Equation" r:id="rId2" spid="" imgH="914400" imgW="3238500" progId="Equation.3">
                  <p:embed/>
                  <p:pic>
                    <p:nvPicPr>
                      <p:cNvPr id="2097158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6207125" cy="175260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2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7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8" grpId="0" animBg="1"/>
      <p:bldP spid="10486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ctrTitle"/>
          </p:nvPr>
        </p:nvSpPr>
        <p:spPr bwMode="auto">
          <a:xfrm>
            <a:off x="914400" y="304800"/>
            <a:ext cx="8229600" cy="685800"/>
          </a:xfrm>
          <a:noFill/>
        </p:spPr>
        <p:txBody>
          <a:bodyPr anchor="b" bIns="0" lIns="0" rIns="0"/>
          <a:p>
            <a:r>
              <a:rPr sz="2900" lang="en-US">
                <a:effectLst/>
                <a:latin typeface="Gill Sans MT" pitchFamily="34" charset="0"/>
              </a:rPr>
              <a:t>AES Execution Time with 256Byte Table</a:t>
            </a:r>
          </a:p>
        </p:txBody>
      </p:sp>
      <p:sp>
        <p:nvSpPr>
          <p:cNvPr id="1048623" name="Content Placeholder 2"/>
          <p:cNvSpPr>
            <a:spLocks noGrp="1"/>
          </p:cNvSpPr>
          <p:nvPr>
            <p:ph type="subTitle" idx="1"/>
          </p:nvPr>
        </p:nvSpPr>
        <p:spPr>
          <a:xfrm>
            <a:off x="1435100" y="4538663"/>
            <a:ext cx="7499350" cy="2166937"/>
          </a:xfrm>
        </p:spPr>
        <p:txBody>
          <a:bodyPr/>
          <a:p>
            <a:pPr indent="-273050" lvl="1" marL="273050">
              <a:buClr>
                <a:srgbClr val="0BD0D9"/>
              </a:buClr>
              <a:buSzPct val="95000"/>
            </a:pPr>
            <a:endParaRPr sz="2000" lang="en-US">
              <a:latin typeface="Gill Sans MT" pitchFamily="34" charset="0"/>
            </a:endParaRPr>
          </a:p>
          <a:p>
            <a:pPr indent="-273050" lvl="1" marL="273050">
              <a:buClr>
                <a:srgbClr val="0BD0D9"/>
              </a:buClr>
              <a:buSzPct val="95000"/>
            </a:pPr>
            <a:endParaRPr sz="2000" lang="en-US">
              <a:latin typeface="Gill Sans MT" pitchFamily="34" charset="0"/>
            </a:endParaRPr>
          </a:p>
          <a:p>
            <a:pPr indent="-273050" lvl="1" marL="273050">
              <a:buClr>
                <a:srgbClr val="0BD0D9"/>
              </a:buClr>
              <a:buSzPct val="95000"/>
            </a:pPr>
            <a:endParaRPr sz="2000" lang="en-US">
              <a:latin typeface="Gill Sans MT" pitchFamily="34" charset="0"/>
            </a:endParaRPr>
          </a:p>
          <a:p>
            <a:pPr indent="-273050" lvl="1" marL="273050">
              <a:buClr>
                <a:srgbClr val="0BD0D9"/>
              </a:buClr>
              <a:buSzPct val="95000"/>
            </a:pPr>
            <a:r>
              <a:rPr sz="2000" lang="en-US">
                <a:latin typeface="Gill Sans MT" pitchFamily="34" charset="0"/>
              </a:rPr>
              <a:t>…… Encryption Time is a constant</a:t>
            </a:r>
          </a:p>
          <a:p>
            <a:pPr indent="-273050" lvl="1" marL="273050">
              <a:buClr>
                <a:srgbClr val="0BD0D9"/>
              </a:buClr>
              <a:buSzPct val="95000"/>
              <a:buFont typeface="Verdana" pitchFamily="34" charset="0"/>
              <a:buNone/>
            </a:pPr>
          </a:p>
          <a:p>
            <a:pPr indent="-273050" marL="273050"/>
            <a:endParaRPr lang="en-US">
              <a:latin typeface="Gill Sans MT" pitchFamily="34" charset="0"/>
            </a:endParaRPr>
          </a:p>
        </p:txBody>
      </p:sp>
      <p:pic>
        <p:nvPicPr>
          <p:cNvPr id="209715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600200" y="1676400"/>
            <a:ext cx="6934200" cy="2743200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8624" name="Rectangular Callout 5"/>
          <p:cNvSpPr/>
          <p:nvPr/>
        </p:nvSpPr>
        <p:spPr>
          <a:xfrm>
            <a:off x="6629400" y="4098131"/>
            <a:ext cx="2057400" cy="1524000"/>
          </a:xfrm>
          <a:prstGeom prst="wedgeRectCallout">
            <a:avLst>
              <a:gd name="adj1" fmla="val -49559"/>
              <a:gd name="adj2" fmla="val 29134"/>
            </a:avLst>
          </a:prstGeom>
          <a:solidFill>
            <a:schemeClr val="accent2">
              <a:lumMod val="60000"/>
              <a:lumOff val="4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dirty="0" lang="en-US">
                <a:solidFill>
                  <a:schemeClr val="tx1"/>
                </a:solidFill>
                <a:latin typeface="Constantia" pitchFamily="18" charset="0"/>
              </a:rPr>
              <a:t>Cache Attacks</a:t>
            </a:r>
          </a:p>
          <a:p>
            <a:pPr algn="ctr"/>
            <a:r>
              <a:rPr b="1" dirty="0" lang="en-US">
                <a:solidFill>
                  <a:schemeClr val="tx1"/>
                </a:solidFill>
                <a:latin typeface="Constantia" pitchFamily="18" charset="0"/>
              </a:rPr>
              <a:t>believed to be difficult</a:t>
            </a:r>
          </a:p>
        </p:txBody>
      </p:sp>
      <p:graphicFrame>
        <p:nvGraphicFramePr>
          <p:cNvPr id="4194304" name="Object 8"/>
          <p:cNvGraphicFramePr>
            <a:graphicFrameLocks noChangeAspect="1"/>
          </p:cNvGraphicFramePr>
          <p:nvPr/>
        </p:nvGraphicFramePr>
        <p:xfrm>
          <a:off x="1522413" y="4648200"/>
          <a:ext cx="366236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spid="_x0000_s148912" imgH="863600" imgW="2070100" progId="Equation.3">
                  <p:embed/>
                </p:oleObj>
              </mc:Choice>
              <mc:Fallback>
                <p:oleObj name="Equation" r:id="rId2" spid="" imgH="863600" imgW="2070100" progId="Equation.3">
                  <p:embed/>
                  <p:pic>
                    <p:nvPicPr>
                      <p:cNvPr id="2097155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4648200"/>
                        <a:ext cx="3662362" cy="137160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ctrTitle"/>
          </p:nvPr>
        </p:nvSpPr>
        <p:spPr bwMode="auto">
          <a:xfrm>
            <a:off x="762000" y="-76200"/>
            <a:ext cx="8229600" cy="1143000"/>
          </a:xfrm>
          <a:noFill/>
        </p:spPr>
        <p:txBody>
          <a:bodyPr anchor="b" bIns="0" lIns="0" rIns="0"/>
          <a:p>
            <a:r>
              <a:rPr sz="3200" lang="en-US">
                <a:effectLst/>
                <a:latin typeface="Gill Sans MT" pitchFamily="34" charset="0"/>
              </a:rPr>
              <a:t>Osvik’s Attack on AES-with 256B Table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type="subTitle" idx="1"/>
          </p:nvPr>
        </p:nvSpPr>
        <p:spPr>
          <a:xfrm>
            <a:off x="1295400" y="1752600"/>
            <a:ext cx="8229600" cy="4572000"/>
          </a:xfrm>
        </p:spPr>
        <p:txBody>
          <a:bodyPr/>
          <a:p>
            <a:pPr indent="-273050" marL="273050"/>
            <a:r>
              <a:rPr lang="en-US">
                <a:latin typeface="Gill Sans MT" pitchFamily="34" charset="0"/>
              </a:rPr>
              <a:t>Won’t Work!!!</a:t>
            </a:r>
          </a:p>
        </p:txBody>
      </p:sp>
      <p:sp>
        <p:nvSpPr>
          <p:cNvPr id="1048600" name="Rectangle 5"/>
          <p:cNvSpPr/>
          <p:nvPr/>
        </p:nvSpPr>
        <p:spPr>
          <a:xfrm>
            <a:off x="4953000" y="28956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 lang="en-US"/>
          </a:p>
        </p:txBody>
      </p:sp>
      <p:sp>
        <p:nvSpPr>
          <p:cNvPr id="1048601" name="Rectangle 6"/>
          <p:cNvSpPr/>
          <p:nvPr/>
        </p:nvSpPr>
        <p:spPr>
          <a:xfrm>
            <a:off x="4953000" y="32004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02" name="Rectangle 7"/>
          <p:cNvSpPr/>
          <p:nvPr/>
        </p:nvSpPr>
        <p:spPr>
          <a:xfrm>
            <a:off x="4953000" y="35052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03" name="Rectangle 8"/>
          <p:cNvSpPr/>
          <p:nvPr/>
        </p:nvSpPr>
        <p:spPr>
          <a:xfrm>
            <a:off x="4953000" y="38100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04" name="Rounded Rectangle 13"/>
          <p:cNvSpPr/>
          <p:nvPr/>
        </p:nvSpPr>
        <p:spPr>
          <a:xfrm>
            <a:off x="2590800" y="2667000"/>
            <a:ext cx="1981200" cy="762000"/>
          </a:xfrm>
          <a:prstGeom prst="round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Microprocessor</a:t>
            </a:r>
          </a:p>
        </p:txBody>
      </p:sp>
      <p:sp>
        <p:nvSpPr>
          <p:cNvPr id="1048605" name="Rounded Rectangle 14"/>
          <p:cNvSpPr/>
          <p:nvPr/>
        </p:nvSpPr>
        <p:spPr>
          <a:xfrm>
            <a:off x="1371600" y="4724400"/>
            <a:ext cx="1371600" cy="533400"/>
          </a:xfrm>
          <a:prstGeom prst="roundRect"/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Spy</a:t>
            </a:r>
          </a:p>
        </p:txBody>
      </p:sp>
      <p:sp>
        <p:nvSpPr>
          <p:cNvPr id="1048606" name="Rounded Rectangle 15"/>
          <p:cNvSpPr/>
          <p:nvPr/>
        </p:nvSpPr>
        <p:spPr>
          <a:xfrm>
            <a:off x="1371600" y="4191000"/>
            <a:ext cx="1371600" cy="533400"/>
          </a:xfrm>
          <a:prstGeom prst="roundRect"/>
          <a:solidFill>
            <a:schemeClr val="accent6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AES</a:t>
            </a:r>
          </a:p>
        </p:txBody>
      </p:sp>
      <p:sp>
        <p:nvSpPr>
          <p:cNvPr id="1048607" name="Rectangle 16"/>
          <p:cNvSpPr/>
          <p:nvPr/>
        </p:nvSpPr>
        <p:spPr>
          <a:xfrm>
            <a:off x="4953000" y="72390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08" name="Rectangle 17"/>
          <p:cNvSpPr/>
          <p:nvPr/>
        </p:nvSpPr>
        <p:spPr>
          <a:xfrm>
            <a:off x="4953000" y="75438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09" name="Rectangle 18"/>
          <p:cNvSpPr/>
          <p:nvPr/>
        </p:nvSpPr>
        <p:spPr>
          <a:xfrm>
            <a:off x="4953000" y="78486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0" name="Rectangle 19"/>
          <p:cNvSpPr/>
          <p:nvPr/>
        </p:nvSpPr>
        <p:spPr>
          <a:xfrm>
            <a:off x="4953000" y="81534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1" name="Rectangle 24"/>
          <p:cNvSpPr/>
          <p:nvPr/>
        </p:nvSpPr>
        <p:spPr>
          <a:xfrm>
            <a:off x="4953000" y="97536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2" name="Rectangle 25"/>
          <p:cNvSpPr/>
          <p:nvPr/>
        </p:nvSpPr>
        <p:spPr>
          <a:xfrm>
            <a:off x="4953000" y="100584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3" name="Rectangle 26"/>
          <p:cNvSpPr/>
          <p:nvPr/>
        </p:nvSpPr>
        <p:spPr>
          <a:xfrm>
            <a:off x="4953000" y="103632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4" name="Rectangle 27"/>
          <p:cNvSpPr/>
          <p:nvPr/>
        </p:nvSpPr>
        <p:spPr>
          <a:xfrm>
            <a:off x="4953000" y="106680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5" name="Bent-Up Arrow 28"/>
          <p:cNvSpPr/>
          <p:nvPr/>
        </p:nvSpPr>
        <p:spPr>
          <a:xfrm>
            <a:off x="2743200" y="3429000"/>
            <a:ext cx="990600" cy="1676400"/>
          </a:xfrm>
          <a:prstGeom prst="bentUpArrow">
            <a:avLst>
              <a:gd name="adj1" fmla="val 17308"/>
              <a:gd name="adj2" fmla="val 17308"/>
              <a:gd name="adj3" fmla="val 20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6" name="Rectangle 29"/>
          <p:cNvSpPr/>
          <p:nvPr/>
        </p:nvSpPr>
        <p:spPr>
          <a:xfrm>
            <a:off x="4419600" y="5638800"/>
            <a:ext cx="3505200" cy="914400"/>
          </a:xfrm>
          <a:prstGeom prst="rect"/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Memory</a:t>
            </a:r>
          </a:p>
        </p:txBody>
      </p:sp>
      <p:sp>
        <p:nvSpPr>
          <p:cNvPr id="1048617" name="Bent-Up Arrow 30"/>
          <p:cNvSpPr/>
          <p:nvPr/>
        </p:nvSpPr>
        <p:spPr>
          <a:xfrm>
            <a:off x="2743200" y="3429000"/>
            <a:ext cx="990600" cy="1143000"/>
          </a:xfrm>
          <a:prstGeom prst="bentUpArrow">
            <a:avLst>
              <a:gd name="adj1" fmla="val 17308"/>
              <a:gd name="adj2" fmla="val 17308"/>
              <a:gd name="adj3" fmla="val 2060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8" name="Bent-Up Arrow 31"/>
          <p:cNvSpPr/>
          <p:nvPr/>
        </p:nvSpPr>
        <p:spPr>
          <a:xfrm>
            <a:off x="2743200" y="3429000"/>
            <a:ext cx="990600" cy="1676400"/>
          </a:xfrm>
          <a:prstGeom prst="bentUpArrow">
            <a:avLst>
              <a:gd name="adj1" fmla="val 17308"/>
              <a:gd name="adj2" fmla="val 17308"/>
              <a:gd name="adj3" fmla="val 20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19" name="TextBox 39"/>
          <p:cNvSpPr txBox="1">
            <a:spLocks noChangeArrowheads="1"/>
          </p:cNvSpPr>
          <p:nvPr/>
        </p:nvSpPr>
        <p:spPr bwMode="auto">
          <a:xfrm>
            <a:off x="5410200" y="2514600"/>
            <a:ext cx="1752600" cy="624839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r>
              <a:rPr lang="en-US">
                <a:latin typeface="Constantia" pitchFamily="18" charset="0"/>
              </a:rPr>
              <a:t>Cache  Memory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accel="50000" decel="50000" fill="hold" grpId="0" id="9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-0.63334 " pathEditMode="relative" rAng="0" ptsTypes="AA">
                                      <p:cBhvr>
                                        <p:cTn dur="2000" fill="hold" id="10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1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0.63333 " pathEditMode="relative" rAng="0" ptsTypes="AA">
                                      <p:cBhvr>
                                        <p:cTn dur="2000" fill="hold" id="12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3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63334 " pathEditMode="relative" rAng="0" ptsTypes="AA">
                                      <p:cBhvr>
                                        <p:cTn dur="2000" fill="hold" id="14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5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63333 " pathEditMode="relative" rAng="0" ptsTypes="AA">
                                      <p:cBhvr>
                                        <p:cTn dur="2000" fill="hold" id="16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9" nodeType="click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2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4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accel="50000" decel="50000" fill="hold" grpId="0" id="25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-1 " pathEditMode="relative" rAng="0" ptsTypes="AA">
                                      <p:cBhvr>
                                        <p:cTn dur="2000" fill="hold" id="26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0" id="28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-1 " pathEditMode="relative" rAng="0" ptsTypes="AA">
                                      <p:cBhvr>
                                        <p:cTn dur="2000" fill="hold" id="29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4000"/>
                            </p:stCondLst>
                            <p:childTnLst>
                              <p:par>
                                <p:cTn accel="50000" decel="50000" fill="hold" grpId="0" id="31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9362E-6 L 3.33333E-6 -0.99907 " pathEditMode="relative" rAng="0" ptsTypes="AA">
                                      <p:cBhvr>
                                        <p:cTn dur="2000" fill="hold" id="32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6000"/>
                            </p:stCondLst>
                            <p:childTnLst>
                              <p:par>
                                <p:cTn accel="50000" decel="50000" fill="hold" grpId="0" id="34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77613E-6 L 3.33333E-6 -0.99908 " pathEditMode="relative" rAng="0" ptsTypes="AA">
                                      <p:cBhvr>
                                        <p:cTn dur="2000" fill="hold" id="35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8" nodeType="click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39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3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7" grpId="0" animBg="1"/>
      <p:bldP spid="1048608" grpId="0" animBg="1"/>
      <p:bldP spid="1048609" grpId="0" animBg="1"/>
      <p:bldP spid="1048610" grpId="0" animBg="1"/>
      <p:bldP spid="1048611" grpId="0" animBg="1"/>
      <p:bldP spid="1048612" grpId="0" animBg="1"/>
      <p:bldP spid="1048613" grpId="0" animBg="1"/>
      <p:bldP spid="1048614" grpId="0" animBg="1"/>
      <p:bldP spid="1048615" grpId="0" animBg="1"/>
      <p:bldP spid="1048615" grpId="1" animBg="1"/>
      <p:bldP spid="1048617" grpId="0" animBg="1"/>
      <p:bldP spid="1048617" grpId="1" animBg="1"/>
      <p:bldP spid="10486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Software and Hardware</a:t>
            </a:r>
          </a:p>
        </p:txBody>
      </p:sp>
      <p:sp>
        <p:nvSpPr>
          <p:cNvPr id="1048645" name="Content Placeholder 2"/>
          <p:cNvSpPr>
            <a:spLocks noGrp="1"/>
          </p:cNvSpPr>
          <p:nvPr>
            <p:ph idx="1"/>
          </p:nvPr>
        </p:nvSpPr>
        <p:spPr>
          <a:xfrm>
            <a:off x="1219200" y="3733800"/>
            <a:ext cx="5194300" cy="2286000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p>
            <a:r>
              <a:rPr dirty="0" sz="2000" lang="en-US"/>
              <a:t>Computer hardware are the physical parts or components of a computer, such as the central processing unit, monitor, keyboard, computer data storage, graphic card, sound card and motherboard.</a:t>
            </a:r>
          </a:p>
          <a:p>
            <a:r>
              <a:rPr dirty="0" sz="2000" lang="en-US"/>
              <a:t>Software comprises of instructions that can be stored and ran by hardware.</a:t>
            </a:r>
          </a:p>
        </p:txBody>
      </p:sp>
      <p:pic>
        <p:nvPicPr>
          <p:cNvPr id="209716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28800" y="1412558"/>
            <a:ext cx="5257800" cy="2061197"/>
          </a:xfrm>
          <a:prstGeom prst="rect"/>
        </p:spPr>
      </p:pic>
      <p:sp>
        <p:nvSpPr>
          <p:cNvPr id="1048646" name="Folded Corner 4"/>
          <p:cNvSpPr/>
          <p:nvPr/>
        </p:nvSpPr>
        <p:spPr>
          <a:xfrm>
            <a:off x="6705600" y="3886200"/>
            <a:ext cx="1600200" cy="1676400"/>
          </a:xfrm>
          <a:prstGeom prst="foldedCorn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Are they related?</a:t>
            </a:r>
          </a:p>
          <a:p>
            <a:pPr algn="ctr"/>
            <a:r>
              <a:rPr dirty="0" lang="en-US"/>
              <a:t>Or are they two different </a:t>
            </a:r>
          </a:p>
          <a:p>
            <a:pPr algn="ctr"/>
            <a:r>
              <a:rPr dirty="0" lang="en-US"/>
              <a:t>Disciplines?</a:t>
            </a:r>
          </a:p>
        </p:txBody>
      </p:sp>
    </p:spTree>
  </p:cSld>
  <p:clrMapOvr>
    <a:masterClrMapping/>
  </p:clrMapOvr>
  <p:transition>
    <p:dissolve/>
  </p:transition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 bwMode="auto">
          <a:xfrm>
            <a:off x="609600" y="381000"/>
            <a:ext cx="8229600" cy="762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Bernstein’s Attack on Small Tables</a:t>
            </a:r>
          </a:p>
        </p:txBody>
      </p:sp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174875" y="1662113"/>
            <a:ext cx="5749925" cy="2300287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7153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2122488" y="4191000"/>
            <a:ext cx="5878512" cy="2286000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8592" name="TextBox 6"/>
          <p:cNvSpPr txBox="1">
            <a:spLocks noChangeArrowheads="1"/>
          </p:cNvSpPr>
          <p:nvPr/>
        </p:nvSpPr>
        <p:spPr bwMode="auto">
          <a:xfrm>
            <a:off x="1130300" y="2209800"/>
            <a:ext cx="850900" cy="6461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Large</a:t>
            </a:r>
          </a:p>
          <a:p>
            <a:r>
              <a:rPr lang="en-US"/>
              <a:t>Tables</a:t>
            </a:r>
          </a:p>
        </p:txBody>
      </p:sp>
      <p:sp>
        <p:nvSpPr>
          <p:cNvPr id="1048593" name="TextBox 7"/>
          <p:cNvSpPr txBox="1">
            <a:spLocks noChangeArrowheads="1"/>
          </p:cNvSpPr>
          <p:nvPr/>
        </p:nvSpPr>
        <p:spPr bwMode="auto">
          <a:xfrm>
            <a:off x="1054100" y="4953000"/>
            <a:ext cx="850900" cy="6461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Small </a:t>
            </a:r>
          </a:p>
          <a:p>
            <a:r>
              <a:rPr lang="en-US"/>
              <a:t>Tables</a:t>
            </a:r>
          </a:p>
        </p:txBody>
      </p:sp>
      <p:sp>
        <p:nvSpPr>
          <p:cNvPr id="1048594" name="Rectangle 8"/>
          <p:cNvSpPr>
            <a:spLocks noChangeArrowheads="1"/>
          </p:cNvSpPr>
          <p:nvPr/>
        </p:nvSpPr>
        <p:spPr bwMode="auto">
          <a:xfrm>
            <a:off x="7543800" y="3352800"/>
            <a:ext cx="1600200" cy="1676400"/>
          </a:xfrm>
          <a:prstGeom prst="rect"/>
          <a:solidFill>
            <a:schemeClr val="accent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b="1" lang="en-US">
                <a:latin typeface="Constantia" pitchFamily="18" charset="0"/>
              </a:rPr>
              <a:t>Lesser deviations in Encryption Time</a:t>
            </a:r>
          </a:p>
        </p:txBody>
      </p:sp>
    </p:spTree>
  </p:cSld>
  <p:clrMapOvr>
    <a:masterClrMapping/>
  </p:clrMapOvr>
  <p:transition>
    <p:dissolve/>
  </p:transition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ctrTitle"/>
          </p:nvPr>
        </p:nvSpPr>
        <p:spPr bwMode="auto">
          <a:xfrm>
            <a:off x="838200" y="-76200"/>
            <a:ext cx="83820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Some Opinions on Cache Timing Attacks</a:t>
            </a:r>
          </a:p>
        </p:txBody>
      </p:sp>
      <p:sp>
        <p:nvSpPr>
          <p:cNvPr id="1048596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447800"/>
            <a:ext cx="8229600" cy="4876800"/>
          </a:xfrm>
        </p:spPr>
        <p:txBody>
          <a:bodyPr/>
          <a:p>
            <a:pPr indent="-273050" marL="273050">
              <a:buFont typeface="Wingdings 2" pitchFamily="18" charset="2"/>
              <a:buNone/>
            </a:pPr>
            <a:endParaRPr lang="en-US">
              <a:latin typeface="Gill Sans MT" pitchFamily="34" charset="0"/>
            </a:endParaRPr>
          </a:p>
          <a:p>
            <a:pPr indent="-273050" marL="273050">
              <a:buFont typeface="Wingdings 2" pitchFamily="18" charset="2"/>
              <a:buNone/>
            </a:pPr>
            <a:r>
              <a:rPr lang="en-US">
                <a:latin typeface="Gill Sans MT" pitchFamily="34" charset="0"/>
              </a:rPr>
              <a:t>[Kelsey. et.al., 2000, Section 7]</a:t>
            </a:r>
          </a:p>
          <a:p>
            <a:pPr indent="-273050" marL="273050">
              <a:buFont typeface="Wingdings 2" pitchFamily="18" charset="2"/>
              <a:buNone/>
            </a:pPr>
            <a:r>
              <a:rPr i="1" lang="en-US">
                <a:solidFill>
                  <a:srgbClr val="0B5395"/>
                </a:solidFill>
                <a:latin typeface="Gill Sans MT" pitchFamily="34" charset="0"/>
              </a:rPr>
              <a:t>“We believe attacks based on cache hit ratio in large Sbox ciphers like Blowfish, CAST and Khufu are possible” </a:t>
            </a:r>
          </a:p>
          <a:p>
            <a:pPr indent="-273050" marL="273050">
              <a:buFont typeface="Wingdings 2" pitchFamily="18" charset="2"/>
              <a:buNone/>
            </a:pPr>
            <a:r>
              <a:rPr i="1" lang="en-US">
                <a:solidFill>
                  <a:srgbClr val="FF0000"/>
                </a:solidFill>
                <a:latin typeface="Gill Sans MT" pitchFamily="34" charset="0"/>
              </a:rPr>
              <a:t>We now show that cache attacks are possible even on ciphers with small sboxes</a:t>
            </a:r>
          </a:p>
          <a:p>
            <a:pPr indent="-273050" marL="273050">
              <a:buFont typeface="Wingdings 2" pitchFamily="18" charset="2"/>
              <a:buNone/>
            </a:pPr>
            <a:endParaRPr i="1" lang="en-US">
              <a:latin typeface="Gill Sans MT" pitchFamily="34" charset="0"/>
            </a:endParaRPr>
          </a:p>
        </p:txBody>
      </p:sp>
      <p:sp>
        <p:nvSpPr>
          <p:cNvPr id="1048597" name="Text Box 5"/>
          <p:cNvSpPr txBox="1">
            <a:spLocks noChangeArrowheads="1"/>
          </p:cNvSpPr>
          <p:nvPr/>
        </p:nvSpPr>
        <p:spPr bwMode="auto">
          <a:xfrm>
            <a:off x="990600" y="5867400"/>
            <a:ext cx="7543800" cy="5842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dirty="0" sz="1600" lang="en-US">
                <a:latin typeface="Arial Narrow" pitchFamily="34" charset="0"/>
              </a:rPr>
              <a:t>Chester Rebeiro, Debdeep Mukhopadhyay, Junko Takahashi and </a:t>
            </a:r>
            <a:r>
              <a:rPr dirty="0" sz="1600" lang="en-US" err="1">
                <a:latin typeface="Arial Narrow" pitchFamily="34" charset="0"/>
              </a:rPr>
              <a:t>Toshinori</a:t>
            </a:r>
            <a:r>
              <a:rPr dirty="0" sz="1600" lang="en-US">
                <a:latin typeface="Arial Narrow" pitchFamily="34" charset="0"/>
              </a:rPr>
              <a:t> </a:t>
            </a:r>
            <a:r>
              <a:rPr dirty="0" sz="1600" lang="en-US" err="1">
                <a:latin typeface="Arial Narrow" pitchFamily="34" charset="0"/>
              </a:rPr>
              <a:t>Fukunaga</a:t>
            </a:r>
            <a:r>
              <a:rPr dirty="0" sz="1600" lang="en-US">
                <a:latin typeface="Arial Narrow" pitchFamily="34" charset="0"/>
              </a:rPr>
              <a:t>, "Cache Timing Attacks on </a:t>
            </a:r>
            <a:r>
              <a:rPr dirty="0" sz="1600" lang="en-US" err="1">
                <a:latin typeface="Arial Narrow" pitchFamily="34" charset="0"/>
              </a:rPr>
              <a:t>Clefia</a:t>
            </a:r>
            <a:r>
              <a:rPr dirty="0" sz="1600" lang="en-US">
                <a:latin typeface="Arial Narrow" pitchFamily="34" charset="0"/>
              </a:rPr>
              <a:t>", </a:t>
            </a:r>
            <a:r>
              <a:rPr dirty="0" sz="1600" lang="en-US" err="1">
                <a:latin typeface="Arial Narrow" pitchFamily="34" charset="0"/>
              </a:rPr>
              <a:t>Indocrypt</a:t>
            </a:r>
            <a:r>
              <a:rPr dirty="0" sz="1600" lang="en-US">
                <a:latin typeface="Arial Narrow" pitchFamily="34" charset="0"/>
              </a:rPr>
              <a:t> 2009. 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ctrTitle"/>
          </p:nvPr>
        </p:nvSpPr>
        <p:spPr bwMode="auto">
          <a:xfrm>
            <a:off x="914400" y="457200"/>
            <a:ext cx="8229600" cy="6858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Analysis of Cache Timing Attacks</a:t>
            </a:r>
          </a:p>
        </p:txBody>
      </p:sp>
      <p:sp>
        <p:nvSpPr>
          <p:cNvPr id="1048621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676400"/>
            <a:ext cx="8229600" cy="4572000"/>
          </a:xfrm>
        </p:spPr>
        <p:txBody>
          <a:bodyPr/>
          <a:p>
            <a:pPr indent="-273050" marL="273050"/>
            <a:r>
              <a:rPr lang="en-US">
                <a:latin typeface="Gill Sans MT" pitchFamily="34" charset="0"/>
              </a:rPr>
              <a:t>Processor’s aim : Reduce the miss penalty</a:t>
            </a:r>
          </a:p>
          <a:p>
            <a:pPr indent="-273050" marL="273050"/>
            <a:r>
              <a:rPr lang="en-US">
                <a:latin typeface="Gill Sans MT" pitchFamily="34" charset="0"/>
              </a:rPr>
              <a:t>Techniques used to achieve this are</a:t>
            </a:r>
          </a:p>
          <a:p>
            <a:pPr indent="-246063" lvl="1"/>
            <a:r>
              <a:rPr lang="en-US">
                <a:latin typeface="Gill Sans MT" pitchFamily="34" charset="0"/>
              </a:rPr>
              <a:t>Speculative Loading</a:t>
            </a:r>
          </a:p>
          <a:p>
            <a:pPr indent="-246063" lvl="1"/>
            <a:r>
              <a:rPr lang="en-US">
                <a:latin typeface="Gill Sans MT" pitchFamily="34" charset="0"/>
              </a:rPr>
              <a:t>Prefetching</a:t>
            </a:r>
          </a:p>
          <a:p>
            <a:pPr indent="-246063" lvl="1"/>
            <a:r>
              <a:rPr lang="en-US">
                <a:latin typeface="Gill Sans MT" pitchFamily="34" charset="0"/>
              </a:rPr>
              <a:t>Out-of-order loading</a:t>
            </a:r>
          </a:p>
          <a:p>
            <a:pPr indent="-246063" lvl="1"/>
            <a:r>
              <a:rPr lang="en-US">
                <a:latin typeface="Gill Sans MT" pitchFamily="34" charset="0"/>
              </a:rPr>
              <a:t>Parallelization</a:t>
            </a:r>
          </a:p>
          <a:p>
            <a:pPr indent="-246063" lvl="1"/>
            <a:r>
              <a:rPr lang="en-US">
                <a:latin typeface="Gill Sans MT" pitchFamily="34" charset="0"/>
              </a:rPr>
              <a:t>Overlapping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3"/>
                                        <p:tgtEl>
                                          <p:spTgt spid="1048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6"/>
                                        <p:tgtEl>
                                          <p:spTgt spid="10486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9"/>
                                        <p:tgtEl>
                                          <p:spTgt spid="10486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2"/>
                                        <p:tgtEl>
                                          <p:spTgt spid="10486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ctrTitle"/>
          </p:nvPr>
        </p:nvSpPr>
        <p:spPr bwMode="auto">
          <a:xfrm>
            <a:off x="914400" y="304800"/>
            <a:ext cx="8229600" cy="762000"/>
          </a:xfrm>
          <a:noFill/>
        </p:spPr>
        <p:txBody>
          <a:bodyPr anchor="b" bIns="0" lIns="0" rIns="0"/>
          <a:p>
            <a:r>
              <a:rPr dirty="0" sz="3300" lang="en-US">
                <a:effectLst/>
                <a:latin typeface="Gill Sans MT" pitchFamily="34" charset="0"/>
              </a:rPr>
              <a:t>Speculative Loading</a:t>
            </a:r>
          </a:p>
        </p:txBody>
      </p:sp>
      <p:sp>
        <p:nvSpPr>
          <p:cNvPr id="1048626" name="Content Placeholder 2"/>
          <p:cNvSpPr>
            <a:spLocks noGrp="1"/>
          </p:cNvSpPr>
          <p:nvPr>
            <p:ph type="subTitle" idx="1"/>
          </p:nvPr>
        </p:nvSpPr>
        <p:spPr>
          <a:xfrm>
            <a:off x="1066800" y="1638300"/>
            <a:ext cx="7696200" cy="3619500"/>
          </a:xfrm>
        </p:spPr>
        <p:txBody>
          <a:bodyPr/>
          <a:p>
            <a:pPr indent="-273050" marL="273050"/>
            <a:r>
              <a:rPr b="1" sz="2600" i="1" lang="en-US">
                <a:solidFill>
                  <a:srgbClr val="9B4C37"/>
                </a:solidFill>
                <a:latin typeface="Gill Sans MT" pitchFamily="34" charset="0"/>
              </a:rPr>
              <a:t>Speculative Loading :</a:t>
            </a:r>
            <a:r>
              <a:rPr sz="2400" lang="en-US">
                <a:latin typeface="Gill Sans MT" pitchFamily="34" charset="0"/>
              </a:rPr>
              <a:t>Loading of data into processor before preceding branches are resolved.</a:t>
            </a:r>
          </a:p>
          <a:p>
            <a:pPr indent="-246063" lvl="1"/>
            <a:r>
              <a:rPr b="1" sz="2400" i="1" lang="en-US">
                <a:solidFill>
                  <a:srgbClr val="9B4C37"/>
                </a:solidFill>
                <a:latin typeface="Gill Sans MT" pitchFamily="34" charset="0"/>
              </a:rPr>
              <a:t>Effect on Cipher Execution :None</a:t>
            </a:r>
            <a:r>
              <a:rPr sz="2400" i="1" lang="en-US">
                <a:solidFill>
                  <a:srgbClr val="9B4C37"/>
                </a:solidFill>
                <a:latin typeface="Gill Sans MT" pitchFamily="34" charset="0"/>
              </a:rPr>
              <a:t>, since branches are generally not used in block ciphers.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Out-of-Order Loading</a:t>
            </a:r>
          </a:p>
        </p:txBody>
      </p:sp>
      <p:sp>
        <p:nvSpPr>
          <p:cNvPr id="1048757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676400"/>
            <a:ext cx="8229600" cy="4648200"/>
          </a:xfrm>
        </p:spPr>
        <p:txBody>
          <a:bodyPr/>
          <a:p>
            <a:pPr indent="-273050" marL="273050"/>
            <a:r>
              <a:rPr lang="en-US">
                <a:latin typeface="Gill Sans MT" pitchFamily="34" charset="0"/>
              </a:rPr>
              <a:t>Data accessed in an order not strictly specified by the program.</a:t>
            </a:r>
          </a:p>
        </p:txBody>
      </p:sp>
      <p:sp>
        <p:nvSpPr>
          <p:cNvPr id="1048758" name="Rectangle 4"/>
          <p:cNvSpPr/>
          <p:nvPr/>
        </p:nvSpPr>
        <p:spPr>
          <a:xfrm>
            <a:off x="1676400" y="3429000"/>
            <a:ext cx="2286000" cy="1905000"/>
          </a:xfrm>
          <a:prstGeom prst="rect"/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AX, #1000</a:t>
            </a:r>
          </a:p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BX, #2000</a:t>
            </a:r>
          </a:p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CX, #3000</a:t>
            </a:r>
          </a:p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DX, #4000</a:t>
            </a:r>
          </a:p>
        </p:txBody>
      </p:sp>
      <p:sp>
        <p:nvSpPr>
          <p:cNvPr id="1048759" name="Rectangle 5"/>
          <p:cNvSpPr/>
          <p:nvPr/>
        </p:nvSpPr>
        <p:spPr>
          <a:xfrm>
            <a:off x="5486400" y="3429000"/>
            <a:ext cx="2286000" cy="1905000"/>
          </a:xfrm>
          <a:prstGeom prst="rect"/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DX, #4000</a:t>
            </a:r>
          </a:p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BX, #2000</a:t>
            </a:r>
          </a:p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AX, #1000</a:t>
            </a:r>
          </a:p>
          <a:p>
            <a:pPr algn="ctr"/>
            <a:r>
              <a:rPr b="1" lang="en-US">
                <a:solidFill>
                  <a:schemeClr val="tx1"/>
                </a:solidFill>
                <a:latin typeface="Constantia" pitchFamily="18" charset="0"/>
              </a:rPr>
              <a:t>LOAD CX, #3000</a:t>
            </a:r>
          </a:p>
        </p:txBody>
      </p:sp>
      <p:sp>
        <p:nvSpPr>
          <p:cNvPr id="1048760" name="TextBox 6"/>
          <p:cNvSpPr txBox="1">
            <a:spLocks noChangeArrowheads="1"/>
          </p:cNvSpPr>
          <p:nvPr/>
        </p:nvSpPr>
        <p:spPr bwMode="auto">
          <a:xfrm>
            <a:off x="2209800" y="3048000"/>
            <a:ext cx="1123950" cy="3667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/>
              <a:t>Program</a:t>
            </a:r>
          </a:p>
        </p:txBody>
      </p:sp>
      <p:sp>
        <p:nvSpPr>
          <p:cNvPr id="1048761" name="TextBox 7"/>
          <p:cNvSpPr txBox="1">
            <a:spLocks noChangeArrowheads="1"/>
          </p:cNvSpPr>
          <p:nvPr/>
        </p:nvSpPr>
        <p:spPr bwMode="auto">
          <a:xfrm>
            <a:off x="5940425" y="3048000"/>
            <a:ext cx="1276350" cy="3667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/>
              <a:t>Execution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9" grpId="0" animBg="1"/>
      <p:bldP spid="10487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Out-of-Order Loading on a Cipher</a:t>
            </a:r>
          </a:p>
        </p:txBody>
      </p:sp>
      <p:sp>
        <p:nvSpPr>
          <p:cNvPr id="1048763" name="Rectangle 4"/>
          <p:cNvSpPr>
            <a:spLocks noChangeArrowheads="1"/>
          </p:cNvSpPr>
          <p:nvPr/>
        </p:nvSpPr>
        <p:spPr bwMode="auto">
          <a:xfrm>
            <a:off x="18097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64" name="Rectangle 5"/>
          <p:cNvSpPr>
            <a:spLocks noChangeArrowheads="1"/>
          </p:cNvSpPr>
          <p:nvPr/>
        </p:nvSpPr>
        <p:spPr bwMode="auto">
          <a:xfrm>
            <a:off x="22669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65" name="Rectangle 6"/>
          <p:cNvSpPr>
            <a:spLocks noChangeArrowheads="1"/>
          </p:cNvSpPr>
          <p:nvPr/>
        </p:nvSpPr>
        <p:spPr bwMode="auto">
          <a:xfrm>
            <a:off x="27241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66" name="Rectangle 7"/>
          <p:cNvSpPr>
            <a:spLocks noChangeArrowheads="1"/>
          </p:cNvSpPr>
          <p:nvPr/>
        </p:nvSpPr>
        <p:spPr bwMode="auto">
          <a:xfrm>
            <a:off x="31813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67" name="Rectangle 8"/>
          <p:cNvSpPr>
            <a:spLocks noChangeArrowheads="1"/>
          </p:cNvSpPr>
          <p:nvPr/>
        </p:nvSpPr>
        <p:spPr bwMode="auto">
          <a:xfrm>
            <a:off x="36385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68" name="Rectangle 9"/>
          <p:cNvSpPr>
            <a:spLocks noChangeArrowheads="1"/>
          </p:cNvSpPr>
          <p:nvPr/>
        </p:nvSpPr>
        <p:spPr bwMode="auto">
          <a:xfrm>
            <a:off x="40957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69" name="Rectangle 10"/>
          <p:cNvSpPr>
            <a:spLocks noChangeArrowheads="1"/>
          </p:cNvSpPr>
          <p:nvPr/>
        </p:nvSpPr>
        <p:spPr bwMode="auto">
          <a:xfrm>
            <a:off x="45529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0" name="Rectangle 11"/>
          <p:cNvSpPr>
            <a:spLocks noChangeArrowheads="1"/>
          </p:cNvSpPr>
          <p:nvPr/>
        </p:nvSpPr>
        <p:spPr bwMode="auto">
          <a:xfrm>
            <a:off x="50101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1" name="Rectangle 12"/>
          <p:cNvSpPr>
            <a:spLocks noChangeArrowheads="1"/>
          </p:cNvSpPr>
          <p:nvPr/>
        </p:nvSpPr>
        <p:spPr bwMode="auto">
          <a:xfrm>
            <a:off x="54673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2" name="Rectangle 13"/>
          <p:cNvSpPr>
            <a:spLocks noChangeArrowheads="1"/>
          </p:cNvSpPr>
          <p:nvPr/>
        </p:nvSpPr>
        <p:spPr bwMode="auto">
          <a:xfrm>
            <a:off x="59245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3" name="Rectangle 14"/>
          <p:cNvSpPr>
            <a:spLocks noChangeArrowheads="1"/>
          </p:cNvSpPr>
          <p:nvPr/>
        </p:nvSpPr>
        <p:spPr bwMode="auto">
          <a:xfrm>
            <a:off x="63817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4" name="Rectangle 15"/>
          <p:cNvSpPr>
            <a:spLocks noChangeArrowheads="1"/>
          </p:cNvSpPr>
          <p:nvPr/>
        </p:nvSpPr>
        <p:spPr bwMode="auto">
          <a:xfrm>
            <a:off x="68389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5" name="Rectangle 16"/>
          <p:cNvSpPr>
            <a:spLocks noChangeArrowheads="1"/>
          </p:cNvSpPr>
          <p:nvPr/>
        </p:nvSpPr>
        <p:spPr bwMode="auto">
          <a:xfrm>
            <a:off x="72961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6" name="Rectangle 17"/>
          <p:cNvSpPr>
            <a:spLocks noChangeArrowheads="1"/>
          </p:cNvSpPr>
          <p:nvPr/>
        </p:nvSpPr>
        <p:spPr bwMode="auto">
          <a:xfrm>
            <a:off x="77533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7" name="Rectangle 18"/>
          <p:cNvSpPr>
            <a:spLocks noChangeArrowheads="1"/>
          </p:cNvSpPr>
          <p:nvPr/>
        </p:nvSpPr>
        <p:spPr bwMode="auto">
          <a:xfrm>
            <a:off x="82105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8" name="Rectangle 19"/>
          <p:cNvSpPr>
            <a:spLocks noChangeArrowheads="1"/>
          </p:cNvSpPr>
          <p:nvPr/>
        </p:nvSpPr>
        <p:spPr bwMode="auto">
          <a:xfrm>
            <a:off x="8667750" y="21336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79" name="Rectangle 20"/>
          <p:cNvSpPr>
            <a:spLocks noChangeArrowheads="1"/>
          </p:cNvSpPr>
          <p:nvPr/>
        </p:nvSpPr>
        <p:spPr bwMode="auto">
          <a:xfrm>
            <a:off x="18097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0" name="Rectangle 21"/>
          <p:cNvSpPr>
            <a:spLocks noChangeArrowheads="1"/>
          </p:cNvSpPr>
          <p:nvPr/>
        </p:nvSpPr>
        <p:spPr bwMode="auto">
          <a:xfrm>
            <a:off x="22669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1" name="Rectangle 22"/>
          <p:cNvSpPr>
            <a:spLocks noChangeArrowheads="1"/>
          </p:cNvSpPr>
          <p:nvPr/>
        </p:nvSpPr>
        <p:spPr bwMode="auto">
          <a:xfrm>
            <a:off x="27241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2" name="Rectangle 23"/>
          <p:cNvSpPr>
            <a:spLocks noChangeArrowheads="1"/>
          </p:cNvSpPr>
          <p:nvPr/>
        </p:nvSpPr>
        <p:spPr bwMode="auto">
          <a:xfrm>
            <a:off x="31813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3" name="Rectangle 24"/>
          <p:cNvSpPr>
            <a:spLocks noChangeArrowheads="1"/>
          </p:cNvSpPr>
          <p:nvPr/>
        </p:nvSpPr>
        <p:spPr bwMode="auto">
          <a:xfrm>
            <a:off x="36385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4" name="Rectangle 25"/>
          <p:cNvSpPr>
            <a:spLocks noChangeArrowheads="1"/>
          </p:cNvSpPr>
          <p:nvPr/>
        </p:nvSpPr>
        <p:spPr bwMode="auto">
          <a:xfrm>
            <a:off x="40957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5" name="Rectangle 26"/>
          <p:cNvSpPr>
            <a:spLocks noChangeArrowheads="1"/>
          </p:cNvSpPr>
          <p:nvPr/>
        </p:nvSpPr>
        <p:spPr bwMode="auto">
          <a:xfrm>
            <a:off x="45529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6" name="Rectangle 27"/>
          <p:cNvSpPr>
            <a:spLocks noChangeArrowheads="1"/>
          </p:cNvSpPr>
          <p:nvPr/>
        </p:nvSpPr>
        <p:spPr bwMode="auto">
          <a:xfrm>
            <a:off x="50101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7" name="Rectangle 28"/>
          <p:cNvSpPr>
            <a:spLocks noChangeArrowheads="1"/>
          </p:cNvSpPr>
          <p:nvPr/>
        </p:nvSpPr>
        <p:spPr bwMode="auto">
          <a:xfrm>
            <a:off x="54673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8" name="Rectangle 29"/>
          <p:cNvSpPr>
            <a:spLocks noChangeArrowheads="1"/>
          </p:cNvSpPr>
          <p:nvPr/>
        </p:nvSpPr>
        <p:spPr bwMode="auto">
          <a:xfrm>
            <a:off x="59245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89" name="Rectangle 30"/>
          <p:cNvSpPr>
            <a:spLocks noChangeArrowheads="1"/>
          </p:cNvSpPr>
          <p:nvPr/>
        </p:nvSpPr>
        <p:spPr bwMode="auto">
          <a:xfrm>
            <a:off x="63817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90" name="Rectangle 31"/>
          <p:cNvSpPr>
            <a:spLocks noChangeArrowheads="1"/>
          </p:cNvSpPr>
          <p:nvPr/>
        </p:nvSpPr>
        <p:spPr bwMode="auto">
          <a:xfrm>
            <a:off x="68389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91" name="Rectangle 32"/>
          <p:cNvSpPr>
            <a:spLocks noChangeArrowheads="1"/>
          </p:cNvSpPr>
          <p:nvPr/>
        </p:nvSpPr>
        <p:spPr bwMode="auto">
          <a:xfrm>
            <a:off x="72961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92" name="Rectangle 33"/>
          <p:cNvSpPr>
            <a:spLocks noChangeArrowheads="1"/>
          </p:cNvSpPr>
          <p:nvPr/>
        </p:nvSpPr>
        <p:spPr bwMode="auto">
          <a:xfrm>
            <a:off x="77533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93" name="Rectangle 34"/>
          <p:cNvSpPr>
            <a:spLocks noChangeArrowheads="1"/>
          </p:cNvSpPr>
          <p:nvPr/>
        </p:nvSpPr>
        <p:spPr bwMode="auto">
          <a:xfrm>
            <a:off x="82105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sp>
        <p:nvSpPr>
          <p:cNvPr id="1048794" name="Rectangle 35"/>
          <p:cNvSpPr>
            <a:spLocks noChangeArrowheads="1"/>
          </p:cNvSpPr>
          <p:nvPr/>
        </p:nvSpPr>
        <p:spPr bwMode="auto">
          <a:xfrm>
            <a:off x="8667750" y="34290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</a:t>
            </a:r>
          </a:p>
        </p:txBody>
      </p:sp>
      <p:cxnSp>
        <p:nvCxnSpPr>
          <p:cNvPr id="3145769" name="Straight Arrow Connector 37"/>
          <p:cNvCxnSpPr>
            <a:cxnSpLocks/>
            <a:stCxn id="1048763" idx="2"/>
            <a:endCxn id="1048782" idx="0"/>
          </p:cNvCxnSpPr>
          <p:nvPr/>
        </p:nvCxnSpPr>
        <p:spPr>
          <a:xfrm rot="16200000" flipH="1">
            <a:off x="2190750" y="22479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0" name="Straight Arrow Connector 39"/>
          <p:cNvCxnSpPr>
            <a:cxnSpLocks/>
            <a:stCxn id="1048763" idx="2"/>
            <a:endCxn id="1048781" idx="0"/>
          </p:cNvCxnSpPr>
          <p:nvPr/>
        </p:nvCxnSpPr>
        <p:spPr>
          <a:xfrm rot="16200000" flipH="1">
            <a:off x="1962150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1" name="Straight Arrow Connector 41"/>
          <p:cNvCxnSpPr>
            <a:cxnSpLocks/>
            <a:stCxn id="1048763" idx="2"/>
            <a:endCxn id="1048780" idx="0"/>
          </p:cNvCxnSpPr>
          <p:nvPr/>
        </p:nvCxnSpPr>
        <p:spPr>
          <a:xfrm rot="16200000" flipH="1">
            <a:off x="1733550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Straight Arrow Connector 45"/>
          <p:cNvCxnSpPr>
            <a:cxnSpLocks/>
            <a:stCxn id="1048763" idx="2"/>
            <a:endCxn id="1048779" idx="0"/>
          </p:cNvCxnSpPr>
          <p:nvPr/>
        </p:nvCxnSpPr>
        <p:spPr>
          <a:xfrm rot="5400000">
            <a:off x="1504951" y="29337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3" name="Straight Arrow Connector 49"/>
          <p:cNvCxnSpPr>
            <a:cxnSpLocks/>
            <a:stCxn id="1048764" idx="2"/>
            <a:endCxn id="1048779" idx="0"/>
          </p:cNvCxnSpPr>
          <p:nvPr/>
        </p:nvCxnSpPr>
        <p:spPr>
          <a:xfrm rot="5400000">
            <a:off x="1733550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4" name="Straight Arrow Connector 52"/>
          <p:cNvCxnSpPr>
            <a:cxnSpLocks/>
            <a:stCxn id="1048764" idx="2"/>
            <a:endCxn id="1048780" idx="0"/>
          </p:cNvCxnSpPr>
          <p:nvPr/>
        </p:nvCxnSpPr>
        <p:spPr>
          <a:xfrm rot="5400000">
            <a:off x="1962151" y="29337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5" name="Straight Arrow Connector 55"/>
          <p:cNvCxnSpPr>
            <a:cxnSpLocks/>
            <a:stCxn id="1048764" idx="2"/>
            <a:endCxn id="1048781" idx="0"/>
          </p:cNvCxnSpPr>
          <p:nvPr/>
        </p:nvCxnSpPr>
        <p:spPr>
          <a:xfrm rot="16200000" flipH="1">
            <a:off x="2190750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6" name="Straight Arrow Connector 57"/>
          <p:cNvCxnSpPr>
            <a:cxnSpLocks/>
            <a:stCxn id="1048764" idx="2"/>
            <a:endCxn id="1048782" idx="0"/>
          </p:cNvCxnSpPr>
          <p:nvPr/>
        </p:nvCxnSpPr>
        <p:spPr>
          <a:xfrm rot="16200000" flipH="1">
            <a:off x="2419350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7" name="Straight Arrow Connector 59"/>
          <p:cNvCxnSpPr>
            <a:cxnSpLocks/>
            <a:stCxn id="1048765" idx="2"/>
            <a:endCxn id="1048779" idx="0"/>
          </p:cNvCxnSpPr>
          <p:nvPr/>
        </p:nvCxnSpPr>
        <p:spPr>
          <a:xfrm rot="5400000">
            <a:off x="1962150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8" name="Straight Arrow Connector 61"/>
          <p:cNvCxnSpPr>
            <a:cxnSpLocks/>
            <a:stCxn id="1048765" idx="2"/>
            <a:endCxn id="1048780" idx="0"/>
          </p:cNvCxnSpPr>
          <p:nvPr/>
        </p:nvCxnSpPr>
        <p:spPr>
          <a:xfrm rot="5400000">
            <a:off x="2190750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9" name="Straight Arrow Connector 63"/>
          <p:cNvCxnSpPr>
            <a:cxnSpLocks/>
            <a:stCxn id="1048765" idx="2"/>
            <a:endCxn id="1048781" idx="0"/>
          </p:cNvCxnSpPr>
          <p:nvPr/>
        </p:nvCxnSpPr>
        <p:spPr>
          <a:xfrm rot="5400000">
            <a:off x="2419351" y="29337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0" name="Straight Arrow Connector 65"/>
          <p:cNvCxnSpPr>
            <a:cxnSpLocks/>
            <a:stCxn id="1048765" idx="2"/>
            <a:endCxn id="1048782" idx="0"/>
          </p:cNvCxnSpPr>
          <p:nvPr/>
        </p:nvCxnSpPr>
        <p:spPr>
          <a:xfrm rot="16200000" flipH="1">
            <a:off x="2647950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1" name="Straight Arrow Connector 67"/>
          <p:cNvCxnSpPr>
            <a:cxnSpLocks/>
            <a:stCxn id="1048766" idx="2"/>
          </p:cNvCxnSpPr>
          <p:nvPr/>
        </p:nvCxnSpPr>
        <p:spPr>
          <a:xfrm rot="5400000">
            <a:off x="2247900" y="22288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2" name="Straight Arrow Connector 69"/>
          <p:cNvCxnSpPr>
            <a:cxnSpLocks/>
            <a:stCxn id="1048766" idx="2"/>
            <a:endCxn id="1048780" idx="0"/>
          </p:cNvCxnSpPr>
          <p:nvPr/>
        </p:nvCxnSpPr>
        <p:spPr>
          <a:xfrm rot="5400000">
            <a:off x="2419350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3" name="Straight Arrow Connector 71"/>
          <p:cNvCxnSpPr>
            <a:cxnSpLocks/>
            <a:stCxn id="1048766" idx="2"/>
            <a:endCxn id="1048781" idx="0"/>
          </p:cNvCxnSpPr>
          <p:nvPr/>
        </p:nvCxnSpPr>
        <p:spPr>
          <a:xfrm rot="5400000">
            <a:off x="2647950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4" name="Straight Arrow Connector 73"/>
          <p:cNvCxnSpPr>
            <a:cxnSpLocks/>
            <a:stCxn id="1048766" idx="2"/>
            <a:endCxn id="1048782" idx="0"/>
          </p:cNvCxnSpPr>
          <p:nvPr/>
        </p:nvCxnSpPr>
        <p:spPr>
          <a:xfrm rot="5400000">
            <a:off x="2876551" y="29337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5" name="Straight Arrow Connector 74"/>
          <p:cNvCxnSpPr>
            <a:cxnSpLocks/>
          </p:cNvCxnSpPr>
          <p:nvPr/>
        </p:nvCxnSpPr>
        <p:spPr>
          <a:xfrm rot="16200000" flipH="1">
            <a:off x="3983038" y="22479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6" name="Straight Arrow Connector 75"/>
          <p:cNvCxnSpPr>
            <a:cxnSpLocks/>
          </p:cNvCxnSpPr>
          <p:nvPr/>
        </p:nvCxnSpPr>
        <p:spPr>
          <a:xfrm rot="16200000" flipH="1">
            <a:off x="37544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7" name="Straight Arrow Connector 76"/>
          <p:cNvCxnSpPr>
            <a:cxnSpLocks/>
          </p:cNvCxnSpPr>
          <p:nvPr/>
        </p:nvCxnSpPr>
        <p:spPr>
          <a:xfrm rot="16200000" flipH="1">
            <a:off x="35258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8" name="Straight Arrow Connector 77"/>
          <p:cNvCxnSpPr>
            <a:cxnSpLocks/>
          </p:cNvCxnSpPr>
          <p:nvPr/>
        </p:nvCxnSpPr>
        <p:spPr>
          <a:xfrm rot="5400000">
            <a:off x="32964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9" name="Straight Arrow Connector 78"/>
          <p:cNvCxnSpPr>
            <a:cxnSpLocks/>
          </p:cNvCxnSpPr>
          <p:nvPr/>
        </p:nvCxnSpPr>
        <p:spPr>
          <a:xfrm rot="5400000">
            <a:off x="35258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0" name="Straight Arrow Connector 79"/>
          <p:cNvCxnSpPr>
            <a:cxnSpLocks/>
          </p:cNvCxnSpPr>
          <p:nvPr/>
        </p:nvCxnSpPr>
        <p:spPr>
          <a:xfrm rot="5400000">
            <a:off x="37536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1" name="Straight Arrow Connector 80"/>
          <p:cNvCxnSpPr>
            <a:cxnSpLocks/>
          </p:cNvCxnSpPr>
          <p:nvPr/>
        </p:nvCxnSpPr>
        <p:spPr>
          <a:xfrm rot="16200000" flipH="1">
            <a:off x="39830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2" name="Straight Arrow Connector 81"/>
          <p:cNvCxnSpPr>
            <a:cxnSpLocks/>
          </p:cNvCxnSpPr>
          <p:nvPr/>
        </p:nvCxnSpPr>
        <p:spPr>
          <a:xfrm rot="16200000" flipH="1">
            <a:off x="42116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3" name="Straight Arrow Connector 82"/>
          <p:cNvCxnSpPr>
            <a:cxnSpLocks/>
          </p:cNvCxnSpPr>
          <p:nvPr/>
        </p:nvCxnSpPr>
        <p:spPr>
          <a:xfrm rot="5400000">
            <a:off x="37544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4" name="Straight Arrow Connector 83"/>
          <p:cNvCxnSpPr>
            <a:cxnSpLocks/>
          </p:cNvCxnSpPr>
          <p:nvPr/>
        </p:nvCxnSpPr>
        <p:spPr>
          <a:xfrm rot="5400000">
            <a:off x="39830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5" name="Straight Arrow Connector 84"/>
          <p:cNvCxnSpPr>
            <a:cxnSpLocks/>
          </p:cNvCxnSpPr>
          <p:nvPr/>
        </p:nvCxnSpPr>
        <p:spPr>
          <a:xfrm rot="5400000">
            <a:off x="42108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6" name="Straight Arrow Connector 85"/>
          <p:cNvCxnSpPr>
            <a:cxnSpLocks/>
          </p:cNvCxnSpPr>
          <p:nvPr/>
        </p:nvCxnSpPr>
        <p:spPr>
          <a:xfrm rot="16200000" flipH="1">
            <a:off x="44402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7" name="Straight Arrow Connector 86"/>
          <p:cNvCxnSpPr>
            <a:cxnSpLocks/>
          </p:cNvCxnSpPr>
          <p:nvPr/>
        </p:nvCxnSpPr>
        <p:spPr>
          <a:xfrm rot="5400000">
            <a:off x="4040188" y="22288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8" name="Straight Arrow Connector 87"/>
          <p:cNvCxnSpPr>
            <a:cxnSpLocks/>
          </p:cNvCxnSpPr>
          <p:nvPr/>
        </p:nvCxnSpPr>
        <p:spPr>
          <a:xfrm rot="5400000">
            <a:off x="42116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9" name="Straight Arrow Connector 88"/>
          <p:cNvCxnSpPr>
            <a:cxnSpLocks/>
          </p:cNvCxnSpPr>
          <p:nvPr/>
        </p:nvCxnSpPr>
        <p:spPr>
          <a:xfrm rot="5400000">
            <a:off x="44402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0" name="Straight Arrow Connector 89"/>
          <p:cNvCxnSpPr>
            <a:cxnSpLocks/>
          </p:cNvCxnSpPr>
          <p:nvPr/>
        </p:nvCxnSpPr>
        <p:spPr>
          <a:xfrm rot="5400000">
            <a:off x="46680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1" name="Straight Arrow Connector 90"/>
          <p:cNvCxnSpPr>
            <a:cxnSpLocks/>
          </p:cNvCxnSpPr>
          <p:nvPr/>
        </p:nvCxnSpPr>
        <p:spPr>
          <a:xfrm rot="16200000" flipH="1">
            <a:off x="5811838" y="22479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2" name="Straight Arrow Connector 91"/>
          <p:cNvCxnSpPr>
            <a:cxnSpLocks/>
          </p:cNvCxnSpPr>
          <p:nvPr/>
        </p:nvCxnSpPr>
        <p:spPr>
          <a:xfrm rot="16200000" flipH="1">
            <a:off x="55832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3" name="Straight Arrow Connector 92"/>
          <p:cNvCxnSpPr>
            <a:cxnSpLocks/>
          </p:cNvCxnSpPr>
          <p:nvPr/>
        </p:nvCxnSpPr>
        <p:spPr>
          <a:xfrm rot="16200000" flipH="1">
            <a:off x="53546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4" name="Straight Arrow Connector 93"/>
          <p:cNvCxnSpPr>
            <a:cxnSpLocks/>
          </p:cNvCxnSpPr>
          <p:nvPr/>
        </p:nvCxnSpPr>
        <p:spPr>
          <a:xfrm rot="5400000">
            <a:off x="51252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5" name="Straight Arrow Connector 94"/>
          <p:cNvCxnSpPr>
            <a:cxnSpLocks/>
          </p:cNvCxnSpPr>
          <p:nvPr/>
        </p:nvCxnSpPr>
        <p:spPr>
          <a:xfrm rot="5400000">
            <a:off x="53546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6" name="Straight Arrow Connector 95"/>
          <p:cNvCxnSpPr>
            <a:cxnSpLocks/>
          </p:cNvCxnSpPr>
          <p:nvPr/>
        </p:nvCxnSpPr>
        <p:spPr>
          <a:xfrm rot="5400000">
            <a:off x="55824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7" name="Straight Arrow Connector 96"/>
          <p:cNvCxnSpPr>
            <a:cxnSpLocks/>
          </p:cNvCxnSpPr>
          <p:nvPr/>
        </p:nvCxnSpPr>
        <p:spPr>
          <a:xfrm rot="16200000" flipH="1">
            <a:off x="58118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8" name="Straight Arrow Connector 97"/>
          <p:cNvCxnSpPr>
            <a:cxnSpLocks/>
          </p:cNvCxnSpPr>
          <p:nvPr/>
        </p:nvCxnSpPr>
        <p:spPr>
          <a:xfrm rot="16200000" flipH="1">
            <a:off x="60404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9" name="Straight Arrow Connector 98"/>
          <p:cNvCxnSpPr>
            <a:cxnSpLocks/>
          </p:cNvCxnSpPr>
          <p:nvPr/>
        </p:nvCxnSpPr>
        <p:spPr>
          <a:xfrm rot="5400000">
            <a:off x="55832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0" name="Straight Arrow Connector 99"/>
          <p:cNvCxnSpPr>
            <a:cxnSpLocks/>
          </p:cNvCxnSpPr>
          <p:nvPr/>
        </p:nvCxnSpPr>
        <p:spPr>
          <a:xfrm rot="5400000">
            <a:off x="58118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1" name="Straight Arrow Connector 100"/>
          <p:cNvCxnSpPr>
            <a:cxnSpLocks/>
          </p:cNvCxnSpPr>
          <p:nvPr/>
        </p:nvCxnSpPr>
        <p:spPr>
          <a:xfrm rot="5400000">
            <a:off x="60396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2" name="Straight Arrow Connector 101"/>
          <p:cNvCxnSpPr>
            <a:cxnSpLocks/>
          </p:cNvCxnSpPr>
          <p:nvPr/>
        </p:nvCxnSpPr>
        <p:spPr>
          <a:xfrm rot="16200000" flipH="1">
            <a:off x="62690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3" name="Straight Arrow Connector 102"/>
          <p:cNvCxnSpPr>
            <a:cxnSpLocks/>
          </p:cNvCxnSpPr>
          <p:nvPr/>
        </p:nvCxnSpPr>
        <p:spPr>
          <a:xfrm rot="5400000">
            <a:off x="5868988" y="22288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4" name="Straight Arrow Connector 103"/>
          <p:cNvCxnSpPr>
            <a:cxnSpLocks/>
          </p:cNvCxnSpPr>
          <p:nvPr/>
        </p:nvCxnSpPr>
        <p:spPr>
          <a:xfrm rot="5400000">
            <a:off x="60404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5" name="Straight Arrow Connector 104"/>
          <p:cNvCxnSpPr>
            <a:cxnSpLocks/>
          </p:cNvCxnSpPr>
          <p:nvPr/>
        </p:nvCxnSpPr>
        <p:spPr>
          <a:xfrm rot="5400000">
            <a:off x="62690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6" name="Straight Arrow Connector 105"/>
          <p:cNvCxnSpPr>
            <a:cxnSpLocks/>
          </p:cNvCxnSpPr>
          <p:nvPr/>
        </p:nvCxnSpPr>
        <p:spPr>
          <a:xfrm rot="5400000">
            <a:off x="64968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7" name="Straight Arrow Connector 106"/>
          <p:cNvCxnSpPr>
            <a:cxnSpLocks/>
          </p:cNvCxnSpPr>
          <p:nvPr/>
        </p:nvCxnSpPr>
        <p:spPr>
          <a:xfrm rot="16200000" flipH="1">
            <a:off x="7640638" y="22479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8" name="Straight Arrow Connector 107"/>
          <p:cNvCxnSpPr>
            <a:cxnSpLocks/>
          </p:cNvCxnSpPr>
          <p:nvPr/>
        </p:nvCxnSpPr>
        <p:spPr>
          <a:xfrm rot="16200000" flipH="1">
            <a:off x="74120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9" name="Straight Arrow Connector 108"/>
          <p:cNvCxnSpPr>
            <a:cxnSpLocks/>
          </p:cNvCxnSpPr>
          <p:nvPr/>
        </p:nvCxnSpPr>
        <p:spPr>
          <a:xfrm rot="16200000" flipH="1">
            <a:off x="71834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0" name="Straight Arrow Connector 109"/>
          <p:cNvCxnSpPr>
            <a:cxnSpLocks/>
          </p:cNvCxnSpPr>
          <p:nvPr/>
        </p:nvCxnSpPr>
        <p:spPr>
          <a:xfrm rot="5400000">
            <a:off x="69540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1" name="Straight Arrow Connector 110"/>
          <p:cNvCxnSpPr>
            <a:cxnSpLocks/>
          </p:cNvCxnSpPr>
          <p:nvPr/>
        </p:nvCxnSpPr>
        <p:spPr>
          <a:xfrm rot="5400000">
            <a:off x="71834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2" name="Straight Arrow Connector 111"/>
          <p:cNvCxnSpPr>
            <a:cxnSpLocks/>
          </p:cNvCxnSpPr>
          <p:nvPr/>
        </p:nvCxnSpPr>
        <p:spPr>
          <a:xfrm rot="5400000">
            <a:off x="74112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3" name="Straight Arrow Connector 112"/>
          <p:cNvCxnSpPr>
            <a:cxnSpLocks/>
          </p:cNvCxnSpPr>
          <p:nvPr/>
        </p:nvCxnSpPr>
        <p:spPr>
          <a:xfrm rot="16200000" flipH="1">
            <a:off x="76406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4" name="Straight Arrow Connector 113"/>
          <p:cNvCxnSpPr>
            <a:cxnSpLocks/>
          </p:cNvCxnSpPr>
          <p:nvPr/>
        </p:nvCxnSpPr>
        <p:spPr>
          <a:xfrm rot="16200000" flipH="1">
            <a:off x="78692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5" name="Straight Arrow Connector 114"/>
          <p:cNvCxnSpPr>
            <a:cxnSpLocks/>
          </p:cNvCxnSpPr>
          <p:nvPr/>
        </p:nvCxnSpPr>
        <p:spPr>
          <a:xfrm rot="5400000">
            <a:off x="74120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6" name="Straight Arrow Connector 115"/>
          <p:cNvCxnSpPr>
            <a:cxnSpLocks/>
          </p:cNvCxnSpPr>
          <p:nvPr/>
        </p:nvCxnSpPr>
        <p:spPr>
          <a:xfrm rot="5400000">
            <a:off x="76406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7" name="Straight Arrow Connector 116"/>
          <p:cNvCxnSpPr>
            <a:cxnSpLocks/>
          </p:cNvCxnSpPr>
          <p:nvPr/>
        </p:nvCxnSpPr>
        <p:spPr>
          <a:xfrm rot="5400000">
            <a:off x="78684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8" name="Straight Arrow Connector 117"/>
          <p:cNvCxnSpPr>
            <a:cxnSpLocks/>
          </p:cNvCxnSpPr>
          <p:nvPr/>
        </p:nvCxnSpPr>
        <p:spPr>
          <a:xfrm rot="16200000" flipH="1">
            <a:off x="80978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9" name="Straight Arrow Connector 118"/>
          <p:cNvCxnSpPr>
            <a:cxnSpLocks/>
          </p:cNvCxnSpPr>
          <p:nvPr/>
        </p:nvCxnSpPr>
        <p:spPr>
          <a:xfrm rot="5400000">
            <a:off x="7697788" y="22288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0" name="Straight Arrow Connector 119"/>
          <p:cNvCxnSpPr>
            <a:cxnSpLocks/>
          </p:cNvCxnSpPr>
          <p:nvPr/>
        </p:nvCxnSpPr>
        <p:spPr>
          <a:xfrm rot="5400000">
            <a:off x="7869238" y="24765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1" name="Straight Arrow Connector 120"/>
          <p:cNvCxnSpPr>
            <a:cxnSpLocks/>
          </p:cNvCxnSpPr>
          <p:nvPr/>
        </p:nvCxnSpPr>
        <p:spPr>
          <a:xfrm rot="5400000">
            <a:off x="8097838" y="27051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2" name="Straight Arrow Connector 121"/>
          <p:cNvCxnSpPr>
            <a:cxnSpLocks/>
          </p:cNvCxnSpPr>
          <p:nvPr/>
        </p:nvCxnSpPr>
        <p:spPr>
          <a:xfrm rot="5400000">
            <a:off x="8325644" y="29344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Text Box 102"/>
          <p:cNvSpPr txBox="1">
            <a:spLocks noChangeArrowheads="1"/>
          </p:cNvSpPr>
          <p:nvPr/>
        </p:nvSpPr>
        <p:spPr bwMode="auto">
          <a:xfrm>
            <a:off x="819150" y="2133600"/>
            <a:ext cx="1047750" cy="3667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Round 1</a:t>
            </a:r>
          </a:p>
        </p:txBody>
      </p:sp>
      <p:sp>
        <p:nvSpPr>
          <p:cNvPr id="1048796" name="Text Box 103"/>
          <p:cNvSpPr txBox="1">
            <a:spLocks noChangeArrowheads="1"/>
          </p:cNvSpPr>
          <p:nvPr/>
        </p:nvSpPr>
        <p:spPr bwMode="auto">
          <a:xfrm>
            <a:off x="838200" y="3443288"/>
            <a:ext cx="1047750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Round 2</a:t>
            </a:r>
          </a:p>
        </p:txBody>
      </p:sp>
      <p:sp>
        <p:nvSpPr>
          <p:cNvPr id="1048797" name="Text Box 104"/>
          <p:cNvSpPr txBox="1">
            <a:spLocks noChangeArrowheads="1"/>
          </p:cNvSpPr>
          <p:nvPr/>
        </p:nvSpPr>
        <p:spPr bwMode="auto">
          <a:xfrm>
            <a:off x="1219200" y="4456113"/>
            <a:ext cx="7791450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/>
              <a:t>Out of order loading works only within a round &amp; not between rounds.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7"/>
                                        <p:tgtEl>
                                          <p:spTgt spid="104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0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3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6"/>
                                        <p:tgtEl>
                                          <p:spTgt spid="104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9"/>
                                        <p:tgtEl>
                                          <p:spTgt spid="104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2"/>
                                        <p:tgtEl>
                                          <p:spTgt spid="104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5"/>
                                        <p:tgtEl>
                                          <p:spTgt spid="104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8"/>
                                        <p:tgtEl>
                                          <p:spTgt spid="104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31"/>
                                        <p:tgtEl>
                                          <p:spTgt spid="104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34"/>
                                        <p:tgtEl>
                                          <p:spTgt spid="104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37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4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43"/>
                                        <p:tgtEl>
                                          <p:spTgt spid="104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46"/>
                                        <p:tgtEl>
                                          <p:spTgt spid="104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49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52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55"/>
                                        <p:tgtEl>
                                          <p:spTgt spid="31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58"/>
                                        <p:tgtEl>
                                          <p:spTgt spid="31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61"/>
                                        <p:tgtEl>
                                          <p:spTgt spid="314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64"/>
                                        <p:tgtEl>
                                          <p:spTgt spid="31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67"/>
                                        <p:tgtEl>
                                          <p:spTgt spid="314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70"/>
                                        <p:tgtEl>
                                          <p:spTgt spid="314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73"/>
                                        <p:tgtEl>
                                          <p:spTgt spid="314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76"/>
                                        <p:tgtEl>
                                          <p:spTgt spid="314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79"/>
                                        <p:tgtEl>
                                          <p:spTgt spid="314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82"/>
                                        <p:tgtEl>
                                          <p:spTgt spid="314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85"/>
                                        <p:tgtEl>
                                          <p:spTgt spid="314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88"/>
                                        <p:tgtEl>
                                          <p:spTgt spid="314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91"/>
                                        <p:tgtEl>
                                          <p:spTgt spid="314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94"/>
                                        <p:tgtEl>
                                          <p:spTgt spid="314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97"/>
                                        <p:tgtEl>
                                          <p:spTgt spid="314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00"/>
                                        <p:tgtEl>
                                          <p:spTgt spid="314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03"/>
                                        <p:tgtEl>
                                          <p:spTgt spid="314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06"/>
                                        <p:tgtEl>
                                          <p:spTgt spid="314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09"/>
                                        <p:tgtEl>
                                          <p:spTgt spid="314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12"/>
                                        <p:tgtEl>
                                          <p:spTgt spid="314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15"/>
                                        <p:tgtEl>
                                          <p:spTgt spid="314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18"/>
                                        <p:tgtEl>
                                          <p:spTgt spid="314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21"/>
                                        <p:tgtEl>
                                          <p:spTgt spid="314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24"/>
                                        <p:tgtEl>
                                          <p:spTgt spid="314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27"/>
                                        <p:tgtEl>
                                          <p:spTgt spid="3145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30"/>
                                        <p:tgtEl>
                                          <p:spTgt spid="314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33"/>
                                        <p:tgtEl>
                                          <p:spTgt spid="314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36"/>
                                        <p:tgtEl>
                                          <p:spTgt spid="314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39"/>
                                        <p:tgtEl>
                                          <p:spTgt spid="314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42"/>
                                        <p:tgtEl>
                                          <p:spTgt spid="314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45"/>
                                        <p:tgtEl>
                                          <p:spTgt spid="314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48"/>
                                        <p:tgtEl>
                                          <p:spTgt spid="314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51"/>
                                        <p:tgtEl>
                                          <p:spTgt spid="314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54"/>
                                        <p:tgtEl>
                                          <p:spTgt spid="314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57"/>
                                        <p:tgtEl>
                                          <p:spTgt spid="314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60"/>
                                        <p:tgtEl>
                                          <p:spTgt spid="314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63"/>
                                        <p:tgtEl>
                                          <p:spTgt spid="314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66"/>
                                        <p:tgtEl>
                                          <p:spTgt spid="314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69"/>
                                        <p:tgtEl>
                                          <p:spTgt spid="314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72"/>
                                        <p:tgtEl>
                                          <p:spTgt spid="314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75"/>
                                        <p:tgtEl>
                                          <p:spTgt spid="314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78"/>
                                        <p:tgtEl>
                                          <p:spTgt spid="314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81"/>
                                        <p:tgtEl>
                                          <p:spTgt spid="314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84"/>
                                        <p:tgtEl>
                                          <p:spTgt spid="314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87"/>
                                        <p:tgtEl>
                                          <p:spTgt spid="314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90"/>
                                        <p:tgtEl>
                                          <p:spTgt spid="314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93"/>
                                        <p:tgtEl>
                                          <p:spTgt spid="314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96"/>
                                        <p:tgtEl>
                                          <p:spTgt spid="314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199"/>
                                        <p:tgtEl>
                                          <p:spTgt spid="314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02"/>
                                        <p:tgtEl>
                                          <p:spTgt spid="314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05"/>
                                        <p:tgtEl>
                                          <p:spTgt spid="314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08"/>
                                        <p:tgtEl>
                                          <p:spTgt spid="314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11"/>
                                        <p:tgtEl>
                                          <p:spTgt spid="314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14"/>
                                        <p:tgtEl>
                                          <p:spTgt spid="314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5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17"/>
                                        <p:tgtEl>
                                          <p:spTgt spid="314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20"/>
                                        <p:tgtEl>
                                          <p:spTgt spid="314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1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23"/>
                                        <p:tgtEl>
                                          <p:spTgt spid="314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4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26"/>
                                        <p:tgtEl>
                                          <p:spTgt spid="314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7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29"/>
                                        <p:tgtEl>
                                          <p:spTgt spid="314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0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32"/>
                                        <p:tgtEl>
                                          <p:spTgt spid="314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3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35"/>
                                        <p:tgtEl>
                                          <p:spTgt spid="314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6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38"/>
                                        <p:tgtEl>
                                          <p:spTgt spid="314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9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41"/>
                                        <p:tgtEl>
                                          <p:spTgt spid="314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2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dur="500" id="244"/>
                                        <p:tgtEl>
                                          <p:spTgt spid="314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5">
                      <p:stCondLst>
                        <p:cond delay="indefinite"/>
                      </p:stCondLst>
                      <p:childTnLst>
                        <p:par>
                          <p:cTn fill="hold" id="2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47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249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9" grpId="0" animBg="1"/>
      <p:bldP spid="1048780" grpId="0" animBg="1"/>
      <p:bldP spid="1048781" grpId="0" animBg="1"/>
      <p:bldP spid="1048782" grpId="0" animBg="1"/>
      <p:bldP spid="1048783" grpId="0" animBg="1"/>
      <p:bldP spid="1048784" grpId="0" animBg="1"/>
      <p:bldP spid="1048785" grpId="0" animBg="1"/>
      <p:bldP spid="1048786" grpId="0" animBg="1"/>
      <p:bldP spid="1048787" grpId="0" animBg="1"/>
      <p:bldP spid="1048788" grpId="0" animBg="1"/>
      <p:bldP spid="1048789" grpId="0" animBg="1"/>
      <p:bldP spid="1048790" grpId="0" animBg="1"/>
      <p:bldP spid="1048791" grpId="0" animBg="1"/>
      <p:bldP spid="1048792" grpId="0" animBg="1"/>
      <p:bldP spid="1048793" grpId="0" animBg="1"/>
      <p:bldP spid="1048794" grpId="0" animBg="1"/>
      <p:bldP spid="10487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Parallelization &amp; Overlapping</a:t>
            </a:r>
          </a:p>
        </p:txBody>
      </p:sp>
      <p:sp>
        <p:nvSpPr>
          <p:cNvPr id="1048799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752600"/>
            <a:ext cx="8229600" cy="4648200"/>
          </a:xfrm>
        </p:spPr>
        <p:txBody>
          <a:bodyPr/>
          <a:p>
            <a:pPr indent="-273050" marL="273050"/>
            <a:r>
              <a:rPr b="1" dirty="0" sz="2800" i="1" lang="en-US">
                <a:latin typeface="Gill Sans MT" pitchFamily="34" charset="0"/>
              </a:rPr>
              <a:t>Parallelization :</a:t>
            </a:r>
            <a:r>
              <a:rPr dirty="0" sz="2400" lang="en-US">
                <a:latin typeface="Gill Sans MT" pitchFamily="34" charset="0"/>
              </a:rPr>
              <a:t> Two or more cache misses are serviced simultaneously.</a:t>
            </a:r>
          </a:p>
          <a:p>
            <a:pPr indent="-273050" marL="273050"/>
            <a:r>
              <a:rPr b="1" dirty="0" sz="2800" i="1" lang="en-US">
                <a:latin typeface="Gill Sans MT" pitchFamily="34" charset="0"/>
              </a:rPr>
              <a:t>Overlapping : </a:t>
            </a:r>
            <a:r>
              <a:rPr dirty="0" sz="2400" lang="en-US">
                <a:latin typeface="Gill Sans MT" pitchFamily="34" charset="0"/>
              </a:rPr>
              <a:t>Memory reads are pipelined.</a:t>
            </a:r>
          </a:p>
          <a:p>
            <a:pPr indent="-273050" marL="273050">
              <a:buFont typeface="Wingdings 2" pitchFamily="18" charset="2"/>
              <a:buNone/>
            </a:pPr>
            <a:r>
              <a:rPr b="1" dirty="0" sz="2400" i="1" lang="en-US">
                <a:solidFill>
                  <a:srgbClr val="9B4C37"/>
                </a:solidFill>
                <a:latin typeface="Gill Sans MT" pitchFamily="34" charset="0"/>
              </a:rPr>
              <a:t>Effect on Cipher Execution : </a:t>
            </a:r>
          </a:p>
          <a:p>
            <a:pPr indent="-273050" marL="273050"/>
            <a:r>
              <a:rPr dirty="0" sz="2400" lang="en-US">
                <a:solidFill>
                  <a:srgbClr val="9B4C37"/>
                </a:solidFill>
                <a:latin typeface="Gill Sans MT" pitchFamily="34" charset="0"/>
              </a:rPr>
              <a:t>Consider  a 5 round block cipher with 4 misses</a:t>
            </a:r>
          </a:p>
          <a:p>
            <a:pPr indent="-273050" marL="273050"/>
            <a:r>
              <a:rPr b="1" dirty="0" sz="2400" i="1" lang="en-US">
                <a:solidFill>
                  <a:srgbClr val="9B4C37"/>
                </a:solidFill>
                <a:latin typeface="Gill Sans MT" pitchFamily="34" charset="0"/>
              </a:rPr>
              <a:t>Time(E1) &lt; Time(E2)</a:t>
            </a:r>
          </a:p>
        </p:txBody>
      </p:sp>
      <p:grpSp>
        <p:nvGrpSpPr>
          <p:cNvPr id="127" name="Group 10"/>
          <p:cNvGrpSpPr/>
          <p:nvPr/>
        </p:nvGrpSpPr>
        <p:grpSpPr bwMode="auto">
          <a:xfrm>
            <a:off x="3048000" y="4572000"/>
            <a:ext cx="1676400" cy="1524000"/>
            <a:chOff x="1295400" y="4800600"/>
            <a:chExt cx="1676400" cy="1524000"/>
          </a:xfrm>
        </p:grpSpPr>
        <p:sp>
          <p:nvSpPr>
            <p:cNvPr id="1048800" name="Flowchart: Process 4"/>
            <p:cNvSpPr>
              <a:spLocks noChangeArrowheads="1"/>
            </p:cNvSpPr>
            <p:nvPr/>
          </p:nvSpPr>
          <p:spPr bwMode="auto">
            <a:xfrm>
              <a:off x="1295400" y="48006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lang="en-US">
                  <a:solidFill>
                    <a:schemeClr val="bg1"/>
                  </a:solidFill>
                  <a:latin typeface="Calibri" pitchFamily="34" charset="0"/>
                </a:rPr>
                <a:t>2 misses</a:t>
              </a:r>
            </a:p>
          </p:txBody>
        </p:sp>
        <p:sp>
          <p:nvSpPr>
            <p:cNvPr id="1048801" name="Flowchart: Process 5"/>
            <p:cNvSpPr>
              <a:spLocks noChangeArrowheads="1"/>
            </p:cNvSpPr>
            <p:nvPr/>
          </p:nvSpPr>
          <p:spPr bwMode="auto">
            <a:xfrm>
              <a:off x="1295400" y="51054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1 miss</a:t>
              </a:r>
            </a:p>
          </p:txBody>
        </p:sp>
        <p:sp>
          <p:nvSpPr>
            <p:cNvPr id="1048802" name="Flowchart: Process 6"/>
            <p:cNvSpPr>
              <a:spLocks noChangeArrowheads="1"/>
            </p:cNvSpPr>
            <p:nvPr/>
          </p:nvSpPr>
          <p:spPr bwMode="auto">
            <a:xfrm>
              <a:off x="1295400" y="54102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1 miss</a:t>
              </a:r>
            </a:p>
          </p:txBody>
        </p:sp>
        <p:sp>
          <p:nvSpPr>
            <p:cNvPr id="1048803" name="Flowchart: Process 7"/>
            <p:cNvSpPr>
              <a:spLocks noChangeArrowheads="1"/>
            </p:cNvSpPr>
            <p:nvPr/>
          </p:nvSpPr>
          <p:spPr bwMode="auto">
            <a:xfrm>
              <a:off x="1295400" y="57150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0 misses</a:t>
              </a:r>
            </a:p>
          </p:txBody>
        </p:sp>
        <p:sp>
          <p:nvSpPr>
            <p:cNvPr id="1048804" name="Flowchart: Process 9"/>
            <p:cNvSpPr>
              <a:spLocks noChangeArrowheads="1"/>
            </p:cNvSpPr>
            <p:nvPr/>
          </p:nvSpPr>
          <p:spPr bwMode="auto">
            <a:xfrm>
              <a:off x="1295400" y="60198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0 misses</a:t>
              </a:r>
            </a:p>
          </p:txBody>
        </p:sp>
      </p:grpSp>
      <p:grpSp>
        <p:nvGrpSpPr>
          <p:cNvPr id="128" name="Group 11"/>
          <p:cNvGrpSpPr/>
          <p:nvPr/>
        </p:nvGrpSpPr>
        <p:grpSpPr bwMode="auto">
          <a:xfrm>
            <a:off x="6096000" y="4572000"/>
            <a:ext cx="1676400" cy="1524000"/>
            <a:chOff x="1295400" y="4800600"/>
            <a:chExt cx="1676400" cy="1524000"/>
          </a:xfrm>
        </p:grpSpPr>
        <p:sp>
          <p:nvSpPr>
            <p:cNvPr id="1048805" name="Flowchart: Process 12"/>
            <p:cNvSpPr>
              <a:spLocks noChangeArrowheads="1"/>
            </p:cNvSpPr>
            <p:nvPr/>
          </p:nvSpPr>
          <p:spPr bwMode="auto">
            <a:xfrm>
              <a:off x="1295400" y="48006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1 miss</a:t>
              </a:r>
            </a:p>
          </p:txBody>
        </p:sp>
        <p:sp>
          <p:nvSpPr>
            <p:cNvPr id="1048806" name="Flowchart: Process 13"/>
            <p:cNvSpPr>
              <a:spLocks noChangeArrowheads="1"/>
            </p:cNvSpPr>
            <p:nvPr/>
          </p:nvSpPr>
          <p:spPr bwMode="auto">
            <a:xfrm>
              <a:off x="1295400" y="51054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1 miss</a:t>
              </a:r>
            </a:p>
          </p:txBody>
        </p:sp>
        <p:sp>
          <p:nvSpPr>
            <p:cNvPr id="1048807" name="Flowchart: Process 14"/>
            <p:cNvSpPr>
              <a:spLocks noChangeArrowheads="1"/>
            </p:cNvSpPr>
            <p:nvPr/>
          </p:nvSpPr>
          <p:spPr bwMode="auto">
            <a:xfrm>
              <a:off x="1295400" y="54102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1 miss</a:t>
              </a:r>
            </a:p>
          </p:txBody>
        </p:sp>
        <p:sp>
          <p:nvSpPr>
            <p:cNvPr id="1048808" name="Flowchart: Process 15"/>
            <p:cNvSpPr>
              <a:spLocks noChangeArrowheads="1"/>
            </p:cNvSpPr>
            <p:nvPr/>
          </p:nvSpPr>
          <p:spPr bwMode="auto">
            <a:xfrm>
              <a:off x="1295400" y="57150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0 misses</a:t>
              </a:r>
            </a:p>
          </p:txBody>
        </p:sp>
        <p:sp>
          <p:nvSpPr>
            <p:cNvPr id="1048809" name="Flowchart: Process 16"/>
            <p:cNvSpPr>
              <a:spLocks noChangeArrowheads="1"/>
            </p:cNvSpPr>
            <p:nvPr/>
          </p:nvSpPr>
          <p:spPr bwMode="auto">
            <a:xfrm>
              <a:off x="1295400" y="6019800"/>
              <a:ext cx="1676400" cy="304800"/>
            </a:xfrm>
            <a:prstGeom prst="flowChartProcess"/>
            <a:solidFill>
              <a:schemeClr val="folHlink"/>
            </a:solidFill>
            <a:ln w="25400" algn="ctr">
              <a:solidFill>
                <a:srgbClr val="085091"/>
              </a:solidFill>
              <a:miter lim="800000"/>
              <a:headEnd/>
              <a:tailEnd/>
            </a:ln>
          </p:spPr>
          <p:txBody>
            <a:bodyPr anchor="ctr"/>
            <a:p>
              <a:pPr algn="ctr"/>
              <a:r>
                <a:rPr dirty="0" lang="en-US">
                  <a:solidFill>
                    <a:schemeClr val="lt1"/>
                  </a:solidFill>
                  <a:latin typeface="Calibri" pitchFamily="34" charset="0"/>
                  <a:ea typeface="+mn-ea"/>
                  <a:cs typeface="Calibri" pitchFamily="34" charset="0"/>
                </a:rPr>
                <a:t>1 miss</a:t>
              </a:r>
            </a:p>
          </p:txBody>
        </p:sp>
      </p:grpSp>
      <p:sp>
        <p:nvSpPr>
          <p:cNvPr id="1048810" name="TextBox 17"/>
          <p:cNvSpPr txBox="1">
            <a:spLocks noChangeArrowheads="1"/>
          </p:cNvSpPr>
          <p:nvPr/>
        </p:nvSpPr>
        <p:spPr bwMode="auto">
          <a:xfrm>
            <a:off x="2209800" y="4953000"/>
            <a:ext cx="463550" cy="3667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E1</a:t>
            </a:r>
          </a:p>
        </p:txBody>
      </p:sp>
      <p:sp>
        <p:nvSpPr>
          <p:cNvPr id="1048811" name="TextBox 18"/>
          <p:cNvSpPr txBox="1">
            <a:spLocks noChangeArrowheads="1"/>
          </p:cNvSpPr>
          <p:nvPr/>
        </p:nvSpPr>
        <p:spPr bwMode="auto">
          <a:xfrm>
            <a:off x="5638800" y="5105400"/>
            <a:ext cx="463550" cy="3667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E2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7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7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3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6"/>
                                        <p:tgtEl>
                                          <p:spTgt spid="104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4"/>
                                        <p:tgtEl>
                                          <p:spTgt spid="104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9"/>
                                        <p:tgtEl>
                                          <p:spTgt spid="10487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0" grpId="0"/>
      <p:bldP spid="10488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dirty="0" sz="2900" lang="en-US">
                <a:effectLst/>
                <a:latin typeface="Gill Sans MT" pitchFamily="34" charset="0"/>
              </a:rPr>
              <a:t>Extending Cache Timing Attack to </a:t>
            </a:r>
            <a:br>
              <a:rPr dirty="0" sz="2900" lang="en-US">
                <a:effectLst/>
                <a:latin typeface="Gill Sans MT" pitchFamily="34" charset="0"/>
              </a:rPr>
            </a:br>
            <a:r>
              <a:rPr dirty="0" sz="2900" lang="en-US">
                <a:effectLst/>
                <a:latin typeface="Gill Sans MT" pitchFamily="34" charset="0"/>
              </a:rPr>
              <a:t>Work on Small Table Ciphers</a:t>
            </a:r>
          </a:p>
        </p:txBody>
      </p:sp>
      <p:sp>
        <p:nvSpPr>
          <p:cNvPr id="1048813" name="Content Placeholder 2"/>
          <p:cNvSpPr>
            <a:spLocks noGrp="1"/>
          </p:cNvSpPr>
          <p:nvPr>
            <p:ph type="subTitle" idx="1"/>
          </p:nvPr>
        </p:nvSpPr>
        <p:spPr>
          <a:xfrm>
            <a:off x="1066800" y="1562100"/>
            <a:ext cx="7696200" cy="3619500"/>
          </a:xfrm>
        </p:spPr>
        <p:txBody>
          <a:bodyPr/>
          <a:p>
            <a:pPr indent="-273050" marL="273050">
              <a:buFont typeface="Wingdings 2" pitchFamily="18" charset="2"/>
              <a:buNone/>
            </a:pPr>
            <a:r>
              <a:rPr dirty="0" sz="2800" lang="en-US">
                <a:latin typeface="Gill Sans MT" pitchFamily="34" charset="0"/>
              </a:rPr>
              <a:t>Challenges:</a:t>
            </a:r>
          </a:p>
          <a:p>
            <a:pPr indent="-273050" marL="273050">
              <a:buFont typeface="Wingdings 2" pitchFamily="18" charset="2"/>
              <a:buNone/>
            </a:pPr>
            <a:r>
              <a:rPr dirty="0" sz="2800" lang="en-US">
                <a:latin typeface="Gill Sans MT" pitchFamily="34" charset="0"/>
              </a:rPr>
              <a:t>	1. The deviation in encryption time is too less.</a:t>
            </a:r>
          </a:p>
          <a:p>
            <a:pPr indent="-273050" marL="273050">
              <a:buFont typeface="Wingdings 2" pitchFamily="18" charset="2"/>
              <a:buNone/>
            </a:pPr>
            <a:r>
              <a:rPr dirty="0" sz="2800" lang="en-US">
                <a:latin typeface="Gill Sans MT" pitchFamily="34" charset="0"/>
              </a:rPr>
              <a:t>   2. Timing measurements need to be more   accurate.</a:t>
            </a:r>
          </a:p>
        </p:txBody>
      </p:sp>
      <p:pic>
        <p:nvPicPr>
          <p:cNvPr id="2097202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524000" y="3657600"/>
            <a:ext cx="6858000" cy="2667000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3"/>
                                        <p:tgtEl>
                                          <p:spTgt spid="1048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6"/>
                                        <p:tgtEl>
                                          <p:spTgt spid="209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Title 1"/>
          <p:cNvSpPr>
            <a:spLocks noGrp="1"/>
          </p:cNvSpPr>
          <p:nvPr>
            <p:ph type="ctrTitle"/>
          </p:nvPr>
        </p:nvSpPr>
        <p:spPr bwMode="auto">
          <a:xfrm>
            <a:off x="1066800" y="228600"/>
            <a:ext cx="8229600" cy="762000"/>
          </a:xfrm>
          <a:noFill/>
        </p:spPr>
        <p:txBody>
          <a:bodyPr anchor="b" bIns="0" lIns="0" rIns="0"/>
          <a:p>
            <a:r>
              <a:rPr dirty="0" sz="3200" lang="en-US">
                <a:effectLst/>
                <a:latin typeface="Gill Sans MT" pitchFamily="34" charset="0"/>
              </a:rPr>
              <a:t>Improvements to the </a:t>
            </a:r>
            <a:r>
              <a:rPr sz="3200" lang="en-US">
                <a:effectLst/>
                <a:latin typeface="Gill Sans MT" pitchFamily="34" charset="0"/>
              </a:rPr>
              <a:t>Timing Attack (1)</a:t>
            </a:r>
            <a:endParaRPr dirty="0" sz="3200" lang="en-US">
              <a:effectLst/>
              <a:latin typeface="Gill Sans MT" pitchFamily="34" charset="0"/>
            </a:endParaRPr>
          </a:p>
        </p:txBody>
      </p:sp>
      <p:sp>
        <p:nvSpPr>
          <p:cNvPr id="1048815" name="Content Placeholder 2"/>
          <p:cNvSpPr>
            <a:spLocks noGrp="1"/>
          </p:cNvSpPr>
          <p:nvPr>
            <p:ph type="subTitle" idx="1"/>
          </p:nvPr>
        </p:nvSpPr>
        <p:spPr>
          <a:xfrm>
            <a:off x="1066800" y="1524000"/>
            <a:ext cx="8229600" cy="4724400"/>
          </a:xfrm>
        </p:spPr>
        <p:txBody>
          <a:bodyPr/>
          <a:p>
            <a:pPr algn="just" indent="-273050" marL="273050"/>
            <a:r>
              <a:rPr dirty="0" lang="en-US">
                <a:solidFill>
                  <a:srgbClr val="9B4C37"/>
                </a:solidFill>
                <a:latin typeface="Gill Sans MT" pitchFamily="34" charset="0"/>
              </a:rPr>
              <a:t>Improving Timing Measurements</a:t>
            </a:r>
          </a:p>
          <a:p>
            <a:pPr algn="just" indent="-457200" lvl="1" marL="668337">
              <a:buFont typeface="Arial" charset="0"/>
              <a:buChar char="•"/>
            </a:pPr>
            <a:r>
              <a:rPr dirty="0" lang="en-US">
                <a:latin typeface="Gill Sans MT" pitchFamily="34" charset="0"/>
              </a:rPr>
              <a:t>Use ‘RDTSC’ instruction to measure timing.</a:t>
            </a:r>
          </a:p>
          <a:p>
            <a:pPr algn="just" indent="-342900" lvl="2" marL="1011237">
              <a:buFont typeface="Arial" charset="0"/>
              <a:buChar char="•"/>
            </a:pPr>
            <a:r>
              <a:rPr dirty="0" lang="en-US">
                <a:latin typeface="Gill Sans MT" pitchFamily="34" charset="0"/>
              </a:rPr>
              <a:t>This is prone to errors due to processor pipeline and out-of-order execution.</a:t>
            </a:r>
          </a:p>
          <a:p>
            <a:pPr algn="just" indent="-457200" lvl="1" marL="668337">
              <a:buFont typeface="Arial" charset="0"/>
              <a:buChar char="•"/>
            </a:pPr>
            <a:r>
              <a:rPr dirty="0" lang="en-US">
                <a:latin typeface="Gill Sans MT" pitchFamily="34" charset="0"/>
              </a:rPr>
              <a:t>Also use ‘CPUID’ before calling RDTSC</a:t>
            </a:r>
          </a:p>
          <a:p>
            <a:pPr algn="just" indent="-342900" lvl="2" marL="1011237">
              <a:buFont typeface="Arial" charset="0"/>
              <a:buChar char="•"/>
            </a:pPr>
            <a:r>
              <a:rPr dirty="0" lang="en-US">
                <a:latin typeface="Gill Sans MT" pitchFamily="34" charset="0"/>
              </a:rPr>
              <a:t>This flushes the processor pipeline.</a:t>
            </a:r>
          </a:p>
          <a:p>
            <a:pPr algn="just" indent="-342900" lvl="2" marL="1011237">
              <a:buFont typeface="Arial" charset="0"/>
              <a:buChar char="•"/>
            </a:pPr>
            <a:r>
              <a:rPr dirty="0" lang="en-US">
                <a:latin typeface="Gill Sans MT" pitchFamily="34" charset="0"/>
              </a:rPr>
              <a:t>Hence all RDTSC instructions done on a fresh pipeline.</a:t>
            </a:r>
          </a:p>
          <a:p>
            <a:pPr algn="just" indent="-246063" lvl="1">
              <a:buFont typeface="Verdana" pitchFamily="34" charset="0"/>
              <a:buNone/>
            </a:pPr>
            <a:endParaRPr dirty="0" lang="en-US">
              <a:latin typeface="Gill Sans MT" pitchFamily="34" charset="0"/>
            </a:endParaRPr>
          </a:p>
          <a:p>
            <a:pPr algn="just" indent="-246063" lvl="1"/>
            <a:endParaRPr dirty="0" lang="en-US">
              <a:latin typeface="Gill Sans MT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3"/>
                                        <p:tgtEl>
                                          <p:spTgt spid="1048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3727450"/>
            <a:ext cx="4249738" cy="2749550"/>
          </a:xfrm>
        </p:spPr>
        <p:txBody>
          <a:bodyPr/>
          <a:p>
            <a:pPr indent="-273050" marL="273050"/>
            <a:r>
              <a:rPr lang="en-US">
                <a:latin typeface="Gill Sans MT" pitchFamily="34" charset="0"/>
              </a:rPr>
              <a:t>Vary only those bytes which go to the same sbox as P0.</a:t>
            </a:r>
          </a:p>
        </p:txBody>
      </p:sp>
      <p:sp>
        <p:nvSpPr>
          <p:cNvPr id="1048817" name="Rounded Rectangle 4"/>
          <p:cNvSpPr>
            <a:spLocks noChangeArrowheads="1"/>
          </p:cNvSpPr>
          <p:nvPr/>
        </p:nvSpPr>
        <p:spPr bwMode="auto">
          <a:xfrm>
            <a:off x="1760538" y="27574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25400" algn="ctr">
            <a:solidFill>
              <a:srgbClr val="085091"/>
            </a:solidFill>
            <a:round/>
            <a:headEnd/>
            <a:tailEnd/>
          </a:ln>
        </p:spPr>
        <p:txBody>
          <a:bodyPr anchor="ctr"/>
          <a:p>
            <a:pPr algn="ctr"/>
            <a:r>
              <a:rPr b="1" lang="en-US">
                <a:solidFill>
                  <a:srgbClr val="FFFFFF"/>
                </a:solidFill>
                <a:latin typeface="Constantia" pitchFamily="18" charset="0"/>
              </a:rPr>
              <a:t>S1</a:t>
            </a:r>
          </a:p>
        </p:txBody>
      </p:sp>
      <p:cxnSp>
        <p:nvCxnSpPr>
          <p:cNvPr id="3145833" name="Straight Arrow Connector 5"/>
          <p:cNvCxnSpPr>
            <a:cxnSpLocks/>
          </p:cNvCxnSpPr>
          <p:nvPr/>
        </p:nvCxnSpPr>
        <p:spPr>
          <a:xfrm rot="16200000" flipH="1">
            <a:off x="2108994" y="2104232"/>
            <a:ext cx="228600" cy="11112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8" name="Rectangle 6"/>
          <p:cNvSpPr>
            <a:spLocks noChangeArrowheads="1"/>
          </p:cNvSpPr>
          <p:nvPr/>
        </p:nvSpPr>
        <p:spPr bwMode="auto">
          <a:xfrm>
            <a:off x="1876425" y="2224088"/>
            <a:ext cx="685800" cy="2286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sz="1500" lang="en-US">
                <a:solidFill>
                  <a:schemeClr val="lt1"/>
                </a:solidFill>
                <a:latin typeface="+mn-lt"/>
                <a:ea typeface="+mn-ea"/>
              </a:rPr>
              <a:t>XOR</a:t>
            </a:r>
          </a:p>
        </p:txBody>
      </p:sp>
      <p:cxnSp>
        <p:nvCxnSpPr>
          <p:cNvPr id="3145834" name="Elbow Connector 7"/>
          <p:cNvCxnSpPr>
            <a:cxnSpLocks/>
            <a:stCxn id="1048818" idx="2"/>
            <a:endCxn id="1048817" idx="0"/>
          </p:cNvCxnSpPr>
          <p:nvPr/>
        </p:nvCxnSpPr>
        <p:spPr>
          <a:xfrm rot="5400000">
            <a:off x="2066132" y="2604294"/>
            <a:ext cx="304800" cy="158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5" name="Elbow Connector 8"/>
          <p:cNvCxnSpPr>
            <a:cxnSpLocks/>
            <a:endCxn id="1048818" idx="1"/>
          </p:cNvCxnSpPr>
          <p:nvPr/>
        </p:nvCxnSpPr>
        <p:spPr>
          <a:xfrm>
            <a:off x="1443038" y="2300288"/>
            <a:ext cx="420687" cy="381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6" name="Straight Arrow Connector 9"/>
          <p:cNvCxnSpPr>
            <a:cxnSpLocks/>
            <a:stCxn id="1048817" idx="2"/>
          </p:cNvCxnSpPr>
          <p:nvPr/>
        </p:nvCxnSpPr>
        <p:spPr>
          <a:xfrm rot="5400000">
            <a:off x="2101851" y="3492500"/>
            <a:ext cx="228600" cy="3175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9" name="TextBox 33"/>
          <p:cNvSpPr txBox="1">
            <a:spLocks noChangeArrowheads="1"/>
          </p:cNvSpPr>
          <p:nvPr/>
        </p:nvSpPr>
        <p:spPr bwMode="auto">
          <a:xfrm>
            <a:off x="1993900" y="1614488"/>
            <a:ext cx="461963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>
                <a:latin typeface="Constantia" pitchFamily="18" charset="0"/>
              </a:rPr>
              <a:t>P0</a:t>
            </a:r>
          </a:p>
        </p:txBody>
      </p:sp>
      <p:sp>
        <p:nvSpPr>
          <p:cNvPr id="1048820" name="TextBox 34"/>
          <p:cNvSpPr txBox="1">
            <a:spLocks noChangeArrowheads="1"/>
          </p:cNvSpPr>
          <p:nvPr/>
        </p:nvSpPr>
        <p:spPr bwMode="auto">
          <a:xfrm>
            <a:off x="1087438" y="2071688"/>
            <a:ext cx="482600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>
                <a:latin typeface="Constantia" pitchFamily="18" charset="0"/>
              </a:rPr>
              <a:t>K0</a:t>
            </a:r>
          </a:p>
        </p:txBody>
      </p:sp>
      <p:sp>
        <p:nvSpPr>
          <p:cNvPr id="1048821" name="Rounded Rectangle 12"/>
          <p:cNvSpPr>
            <a:spLocks noChangeArrowheads="1"/>
          </p:cNvSpPr>
          <p:nvPr/>
        </p:nvSpPr>
        <p:spPr bwMode="auto">
          <a:xfrm>
            <a:off x="3830638" y="2759075"/>
            <a:ext cx="914400" cy="6096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25400" algn="ctr">
            <a:solidFill>
              <a:srgbClr val="085091"/>
            </a:solidFill>
            <a:round/>
            <a:headEnd/>
            <a:tailEnd/>
          </a:ln>
        </p:spPr>
        <p:txBody>
          <a:bodyPr anchor="ctr"/>
          <a:p>
            <a:pPr algn="ctr"/>
            <a:r>
              <a:rPr b="1" lang="en-US">
                <a:latin typeface="Constantia" pitchFamily="18" charset="0"/>
              </a:rPr>
              <a:t>S2</a:t>
            </a:r>
          </a:p>
        </p:txBody>
      </p:sp>
      <p:cxnSp>
        <p:nvCxnSpPr>
          <p:cNvPr id="3145837" name="Straight Arrow Connector 13"/>
          <p:cNvCxnSpPr>
            <a:cxnSpLocks/>
          </p:cNvCxnSpPr>
          <p:nvPr/>
        </p:nvCxnSpPr>
        <p:spPr>
          <a:xfrm rot="16200000" flipH="1">
            <a:off x="4166394" y="2104232"/>
            <a:ext cx="228600" cy="11112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2" name="Rectangle 14"/>
          <p:cNvSpPr>
            <a:spLocks noChangeArrowheads="1"/>
          </p:cNvSpPr>
          <p:nvPr/>
        </p:nvSpPr>
        <p:spPr bwMode="auto">
          <a:xfrm>
            <a:off x="3933825" y="2224088"/>
            <a:ext cx="685800" cy="228600"/>
          </a:xfrm>
          <a:prstGeom prst="rect"/>
          <a:solidFill>
            <a:srgbClr val="CCECFF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sz="1500" lang="en-US">
                <a:latin typeface="Constantia" pitchFamily="18" charset="0"/>
              </a:rPr>
              <a:t>XOR</a:t>
            </a:r>
          </a:p>
        </p:txBody>
      </p:sp>
      <p:cxnSp>
        <p:nvCxnSpPr>
          <p:cNvPr id="3145838" name="Elbow Connector 15"/>
          <p:cNvCxnSpPr>
            <a:cxnSpLocks/>
            <a:stCxn id="1048822" idx="2"/>
          </p:cNvCxnSpPr>
          <p:nvPr/>
        </p:nvCxnSpPr>
        <p:spPr>
          <a:xfrm rot="5400000">
            <a:off x="4123532" y="2616994"/>
            <a:ext cx="304800" cy="158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39" name="Elbow Connector 16"/>
          <p:cNvCxnSpPr>
            <a:cxnSpLocks/>
            <a:endCxn id="1048822" idx="1"/>
          </p:cNvCxnSpPr>
          <p:nvPr/>
        </p:nvCxnSpPr>
        <p:spPr>
          <a:xfrm>
            <a:off x="3500438" y="2300288"/>
            <a:ext cx="420687" cy="381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0" name="Straight Arrow Connector 17"/>
          <p:cNvCxnSpPr>
            <a:cxnSpLocks/>
          </p:cNvCxnSpPr>
          <p:nvPr/>
        </p:nvCxnSpPr>
        <p:spPr>
          <a:xfrm rot="5400000">
            <a:off x="4160838" y="3481387"/>
            <a:ext cx="228600" cy="3175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3" name="TextBox 41"/>
          <p:cNvSpPr txBox="1">
            <a:spLocks noChangeArrowheads="1"/>
          </p:cNvSpPr>
          <p:nvPr/>
        </p:nvSpPr>
        <p:spPr bwMode="auto">
          <a:xfrm>
            <a:off x="4135438" y="1690688"/>
            <a:ext cx="388937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>
                <a:latin typeface="Constantia" pitchFamily="18" charset="0"/>
              </a:rPr>
              <a:t>P1</a:t>
            </a:r>
          </a:p>
        </p:txBody>
      </p:sp>
      <p:sp>
        <p:nvSpPr>
          <p:cNvPr id="1048824" name="TextBox 42"/>
          <p:cNvSpPr txBox="1">
            <a:spLocks noChangeArrowheads="1"/>
          </p:cNvSpPr>
          <p:nvPr/>
        </p:nvSpPr>
        <p:spPr bwMode="auto">
          <a:xfrm>
            <a:off x="3144838" y="2071688"/>
            <a:ext cx="406400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>
                <a:latin typeface="Constantia" pitchFamily="18" charset="0"/>
              </a:rPr>
              <a:t>K1</a:t>
            </a:r>
          </a:p>
        </p:txBody>
      </p:sp>
      <p:sp>
        <p:nvSpPr>
          <p:cNvPr id="1048825" name="Rounded Rectangle 20"/>
          <p:cNvSpPr>
            <a:spLocks noChangeArrowheads="1"/>
          </p:cNvSpPr>
          <p:nvPr/>
        </p:nvSpPr>
        <p:spPr bwMode="auto">
          <a:xfrm>
            <a:off x="5811838" y="27574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25400" algn="ctr">
            <a:solidFill>
              <a:srgbClr val="085091"/>
            </a:solidFill>
            <a:round/>
            <a:headEnd/>
            <a:tailEnd/>
          </a:ln>
        </p:spPr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S1</a:t>
            </a:r>
          </a:p>
        </p:txBody>
      </p:sp>
      <p:cxnSp>
        <p:nvCxnSpPr>
          <p:cNvPr id="3145841" name="Straight Arrow Connector 21"/>
          <p:cNvCxnSpPr>
            <a:cxnSpLocks/>
          </p:cNvCxnSpPr>
          <p:nvPr/>
        </p:nvCxnSpPr>
        <p:spPr>
          <a:xfrm rot="16200000" flipH="1">
            <a:off x="6160294" y="2104232"/>
            <a:ext cx="228600" cy="11112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6" name="Rectangle 22"/>
          <p:cNvSpPr>
            <a:spLocks noChangeArrowheads="1"/>
          </p:cNvSpPr>
          <p:nvPr/>
        </p:nvSpPr>
        <p:spPr bwMode="auto">
          <a:xfrm>
            <a:off x="5927725" y="2224088"/>
            <a:ext cx="685800" cy="2286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sz="1500" lang="en-US">
                <a:solidFill>
                  <a:schemeClr val="lt1"/>
                </a:solidFill>
                <a:latin typeface="+mn-lt"/>
                <a:ea typeface="+mn-ea"/>
              </a:rPr>
              <a:t>XOR</a:t>
            </a:r>
          </a:p>
        </p:txBody>
      </p:sp>
      <p:cxnSp>
        <p:nvCxnSpPr>
          <p:cNvPr id="3145842" name="Elbow Connector 23"/>
          <p:cNvCxnSpPr>
            <a:cxnSpLocks/>
            <a:stCxn id="1048826" idx="2"/>
            <a:endCxn id="1048825" idx="0"/>
          </p:cNvCxnSpPr>
          <p:nvPr/>
        </p:nvCxnSpPr>
        <p:spPr>
          <a:xfrm rot="5400000">
            <a:off x="6117432" y="2604294"/>
            <a:ext cx="304800" cy="158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3" name="Elbow Connector 24"/>
          <p:cNvCxnSpPr>
            <a:cxnSpLocks/>
            <a:endCxn id="1048826" idx="1"/>
          </p:cNvCxnSpPr>
          <p:nvPr/>
        </p:nvCxnSpPr>
        <p:spPr>
          <a:xfrm>
            <a:off x="5494338" y="2300288"/>
            <a:ext cx="420687" cy="381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4" name="Straight Arrow Connector 25"/>
          <p:cNvCxnSpPr>
            <a:cxnSpLocks/>
            <a:stCxn id="1048825" idx="2"/>
          </p:cNvCxnSpPr>
          <p:nvPr/>
        </p:nvCxnSpPr>
        <p:spPr>
          <a:xfrm rot="5400000">
            <a:off x="6153151" y="3492500"/>
            <a:ext cx="228600" cy="3175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7" name="TextBox 33"/>
          <p:cNvSpPr txBox="1">
            <a:spLocks noChangeArrowheads="1"/>
          </p:cNvSpPr>
          <p:nvPr/>
        </p:nvSpPr>
        <p:spPr bwMode="auto">
          <a:xfrm>
            <a:off x="6056313" y="1662113"/>
            <a:ext cx="428625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>
                <a:latin typeface="Constantia" pitchFamily="18" charset="0"/>
              </a:rPr>
              <a:t>P2</a:t>
            </a:r>
          </a:p>
        </p:txBody>
      </p:sp>
      <p:sp>
        <p:nvSpPr>
          <p:cNvPr id="1048828" name="Rounded Rectangle 28"/>
          <p:cNvSpPr>
            <a:spLocks noChangeArrowheads="1"/>
          </p:cNvSpPr>
          <p:nvPr/>
        </p:nvSpPr>
        <p:spPr bwMode="auto">
          <a:xfrm>
            <a:off x="7627938" y="2833688"/>
            <a:ext cx="914400" cy="6096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25400" algn="ctr">
            <a:solidFill>
              <a:srgbClr val="085091"/>
            </a:solidFill>
            <a:round/>
            <a:headEnd/>
            <a:tailEnd/>
          </a:ln>
        </p:spPr>
        <p:txBody>
          <a:bodyPr anchor="ctr"/>
          <a:p>
            <a:pPr algn="ctr"/>
            <a:r>
              <a:rPr b="1" lang="en-US">
                <a:latin typeface="Constantia" pitchFamily="18" charset="0"/>
              </a:rPr>
              <a:t>S2</a:t>
            </a:r>
          </a:p>
        </p:txBody>
      </p:sp>
      <p:cxnSp>
        <p:nvCxnSpPr>
          <p:cNvPr id="3145845" name="Straight Arrow Connector 29"/>
          <p:cNvCxnSpPr>
            <a:cxnSpLocks/>
          </p:cNvCxnSpPr>
          <p:nvPr/>
        </p:nvCxnSpPr>
        <p:spPr>
          <a:xfrm rot="16200000" flipH="1">
            <a:off x="7976394" y="2180432"/>
            <a:ext cx="228600" cy="11112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9" name="Rectangle 30"/>
          <p:cNvSpPr>
            <a:spLocks noChangeArrowheads="1"/>
          </p:cNvSpPr>
          <p:nvPr/>
        </p:nvSpPr>
        <p:spPr bwMode="auto">
          <a:xfrm>
            <a:off x="7743825" y="2300288"/>
            <a:ext cx="685800" cy="228600"/>
          </a:xfrm>
          <a:prstGeom prst="rect"/>
          <a:solidFill>
            <a:srgbClr val="CCECFF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b="1" sz="1500" lang="en-US">
                <a:latin typeface="Constantia" pitchFamily="18" charset="0"/>
              </a:rPr>
              <a:t>XOR</a:t>
            </a:r>
          </a:p>
        </p:txBody>
      </p:sp>
      <p:cxnSp>
        <p:nvCxnSpPr>
          <p:cNvPr id="3145846" name="Elbow Connector 31"/>
          <p:cNvCxnSpPr>
            <a:cxnSpLocks/>
            <a:stCxn id="1048829" idx="2"/>
            <a:endCxn id="1048828" idx="0"/>
          </p:cNvCxnSpPr>
          <p:nvPr/>
        </p:nvCxnSpPr>
        <p:spPr>
          <a:xfrm rot="5400000">
            <a:off x="7933532" y="2680494"/>
            <a:ext cx="304800" cy="158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7" name="Elbow Connector 32"/>
          <p:cNvCxnSpPr>
            <a:cxnSpLocks/>
            <a:endCxn id="1048829" idx="1"/>
          </p:cNvCxnSpPr>
          <p:nvPr/>
        </p:nvCxnSpPr>
        <p:spPr>
          <a:xfrm>
            <a:off x="7310438" y="2376488"/>
            <a:ext cx="420687" cy="381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48" name="Straight Arrow Connector 33"/>
          <p:cNvCxnSpPr>
            <a:cxnSpLocks/>
            <a:stCxn id="1048828" idx="2"/>
          </p:cNvCxnSpPr>
          <p:nvPr/>
        </p:nvCxnSpPr>
        <p:spPr>
          <a:xfrm rot="5400000">
            <a:off x="7969251" y="3568700"/>
            <a:ext cx="228600" cy="3175"/>
          </a:xfrm>
          <a:prstGeom prst="straightConnector1"/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30" name="TextBox 41"/>
          <p:cNvSpPr txBox="1">
            <a:spLocks noChangeArrowheads="1"/>
          </p:cNvSpPr>
          <p:nvPr/>
        </p:nvSpPr>
        <p:spPr bwMode="auto">
          <a:xfrm>
            <a:off x="7945438" y="1766888"/>
            <a:ext cx="434975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>
                <a:latin typeface="Constantia" pitchFamily="18" charset="0"/>
              </a:rPr>
              <a:t>P3</a:t>
            </a:r>
          </a:p>
        </p:txBody>
      </p:sp>
      <p:sp>
        <p:nvSpPr>
          <p:cNvPr id="1048831" name="TextBox 42"/>
          <p:cNvSpPr txBox="1">
            <a:spLocks noChangeArrowheads="1"/>
          </p:cNvSpPr>
          <p:nvPr/>
        </p:nvSpPr>
        <p:spPr bwMode="auto">
          <a:xfrm>
            <a:off x="6954838" y="2147888"/>
            <a:ext cx="455612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b="1" lang="en-US">
                <a:latin typeface="Constantia" pitchFamily="18" charset="0"/>
              </a:rPr>
              <a:t>K3</a:t>
            </a:r>
          </a:p>
        </p:txBody>
      </p:sp>
      <p:sp>
        <p:nvSpPr>
          <p:cNvPr id="1048832" name="TextBox 42"/>
          <p:cNvSpPr txBox="1">
            <a:spLocks noChangeArrowheads="1"/>
          </p:cNvSpPr>
          <p:nvPr/>
        </p:nvSpPr>
        <p:spPr bwMode="auto">
          <a:xfrm>
            <a:off x="5126038" y="2071688"/>
            <a:ext cx="446087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>
                <a:latin typeface="Constantia" pitchFamily="18" charset="0"/>
              </a:rPr>
              <a:t>K2</a:t>
            </a:r>
          </a:p>
        </p:txBody>
      </p:sp>
      <p:grpSp>
        <p:nvGrpSpPr>
          <p:cNvPr id="132" name="Group 94"/>
          <p:cNvGrpSpPr/>
          <p:nvPr/>
        </p:nvGrpSpPr>
        <p:grpSpPr bwMode="auto">
          <a:xfrm>
            <a:off x="4592638" y="3976688"/>
            <a:ext cx="4094162" cy="2438400"/>
            <a:chOff x="4737591" y="3886199"/>
            <a:chExt cx="4093672" cy="2438401"/>
          </a:xfrm>
        </p:grpSpPr>
        <p:sp>
          <p:nvSpPr>
            <p:cNvPr id="1048833" name="Oval 59"/>
            <p:cNvSpPr/>
            <p:nvPr/>
          </p:nvSpPr>
          <p:spPr>
            <a:xfrm>
              <a:off x="6337599" y="3962399"/>
              <a:ext cx="1523818" cy="228600"/>
            </a:xfrm>
            <a:prstGeom prst="ellipse"/>
            <a:solidFill>
              <a:schemeClr val="bg1"/>
            </a:solidFill>
            <a:ln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dirty="0" lang="en-US">
                <a:solidFill>
                  <a:srgbClr val="FF0000"/>
                </a:solidFill>
              </a:endParaRPr>
            </a:p>
          </p:txBody>
        </p:sp>
        <p:sp>
          <p:nvSpPr>
            <p:cNvPr id="1048834" name="Rectangle 37"/>
            <p:cNvSpPr/>
            <p:nvPr/>
          </p:nvSpPr>
          <p:spPr>
            <a:xfrm>
              <a:off x="6032836" y="4952999"/>
              <a:ext cx="1904772" cy="838200"/>
            </a:xfrm>
            <a:prstGeom prst="rect"/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b="1" lang="en-US">
                  <a:solidFill>
                    <a:schemeClr val="tx1"/>
                  </a:solidFill>
                  <a:latin typeface="Constantia" pitchFamily="18" charset="0"/>
                </a:rPr>
                <a:t>AES</a:t>
              </a:r>
            </a:p>
          </p:txBody>
        </p:sp>
        <p:cxnSp>
          <p:nvCxnSpPr>
            <p:cNvPr id="3145849" name="Straight Arrow Connector 38"/>
            <p:cNvCxnSpPr>
              <a:cxnSpLocks/>
            </p:cNvCxnSpPr>
            <p:nvPr/>
          </p:nvCxnSpPr>
          <p:spPr>
            <a:xfrm rot="5400000">
              <a:off x="5917714" y="4610893"/>
              <a:ext cx="687387" cy="0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0" name="Straight Arrow Connector 39"/>
            <p:cNvCxnSpPr>
              <a:cxnSpLocks/>
            </p:cNvCxnSpPr>
            <p:nvPr/>
          </p:nvCxnSpPr>
          <p:spPr>
            <a:xfrm rot="5400000">
              <a:off x="6300266" y="4687092"/>
              <a:ext cx="533400" cy="1587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1" name="Straight Arrow Connector 40"/>
            <p:cNvCxnSpPr>
              <a:cxnSpLocks/>
            </p:cNvCxnSpPr>
            <p:nvPr/>
          </p:nvCxnSpPr>
          <p:spPr>
            <a:xfrm rot="5400000">
              <a:off x="6184360" y="4418805"/>
              <a:ext cx="1066800" cy="1588"/>
            </a:xfrm>
            <a:prstGeom prst="straightConnector1"/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2" name="Straight Arrow Connector 41"/>
            <p:cNvCxnSpPr>
              <a:cxnSpLocks/>
            </p:cNvCxnSpPr>
            <p:nvPr/>
          </p:nvCxnSpPr>
          <p:spPr>
            <a:xfrm rot="5400000">
              <a:off x="6603442" y="4685505"/>
              <a:ext cx="533400" cy="1588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3" name="Straight Arrow Connector 42"/>
            <p:cNvCxnSpPr>
              <a:cxnSpLocks/>
            </p:cNvCxnSpPr>
            <p:nvPr/>
          </p:nvCxnSpPr>
          <p:spPr>
            <a:xfrm rot="5400000">
              <a:off x="6489123" y="4418805"/>
              <a:ext cx="1066800" cy="1588"/>
            </a:xfrm>
            <a:prstGeom prst="straightConnector1"/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4" name="Straight Arrow Connector 43"/>
            <p:cNvCxnSpPr>
              <a:cxnSpLocks/>
            </p:cNvCxnSpPr>
            <p:nvPr/>
          </p:nvCxnSpPr>
          <p:spPr>
            <a:xfrm rot="5400000">
              <a:off x="6908205" y="4685505"/>
              <a:ext cx="533400" cy="1588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5" name="Straight Arrow Connector 44"/>
            <p:cNvCxnSpPr>
              <a:cxnSpLocks/>
            </p:cNvCxnSpPr>
            <p:nvPr/>
          </p:nvCxnSpPr>
          <p:spPr>
            <a:xfrm rot="16200000" flipH="1">
              <a:off x="6806585" y="4407695"/>
              <a:ext cx="1068387" cy="25397"/>
            </a:xfrm>
            <a:prstGeom prst="straightConnector1"/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6" name="Straight Arrow Connector 45"/>
            <p:cNvCxnSpPr>
              <a:cxnSpLocks/>
            </p:cNvCxnSpPr>
            <p:nvPr/>
          </p:nvCxnSpPr>
          <p:spPr>
            <a:xfrm rot="5400000">
              <a:off x="7212969" y="4685505"/>
              <a:ext cx="533400" cy="1588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7" name="Straight Arrow Connector 46"/>
            <p:cNvCxnSpPr>
              <a:cxnSpLocks/>
            </p:cNvCxnSpPr>
            <p:nvPr/>
          </p:nvCxnSpPr>
          <p:spPr>
            <a:xfrm rot="5400000">
              <a:off x="7251032" y="4420393"/>
              <a:ext cx="1068387" cy="0"/>
            </a:xfrm>
            <a:prstGeom prst="straightConnector1"/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8" name="Straight Arrow Connector 47"/>
            <p:cNvCxnSpPr>
              <a:cxnSpLocks/>
            </p:cNvCxnSpPr>
            <p:nvPr/>
          </p:nvCxnSpPr>
          <p:spPr>
            <a:xfrm rot="5400000">
              <a:off x="5879596" y="4420393"/>
              <a:ext cx="1068387" cy="0"/>
            </a:xfrm>
            <a:prstGeom prst="straightConnector1"/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59" name="Straight Connector 48"/>
            <p:cNvCxnSpPr>
              <a:cxnSpLocks/>
            </p:cNvCxnSpPr>
            <p:nvPr/>
          </p:nvCxnSpPr>
          <p:spPr>
            <a:xfrm>
              <a:off x="7556654" y="4648199"/>
              <a:ext cx="152382" cy="1587"/>
            </a:xfrm>
            <a:prstGeom prst="line"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0" name="Straight Arrow Connector 49"/>
            <p:cNvCxnSpPr>
              <a:cxnSpLocks/>
            </p:cNvCxnSpPr>
            <p:nvPr/>
          </p:nvCxnSpPr>
          <p:spPr>
            <a:xfrm rot="5400000">
              <a:off x="5995502" y="6057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1" name="Straight Arrow Connector 50"/>
            <p:cNvCxnSpPr>
              <a:cxnSpLocks/>
            </p:cNvCxnSpPr>
            <p:nvPr/>
          </p:nvCxnSpPr>
          <p:spPr>
            <a:xfrm rot="5400000">
              <a:off x="6300266" y="6057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2" name="Straight Arrow Connector 51"/>
            <p:cNvCxnSpPr>
              <a:cxnSpLocks/>
            </p:cNvCxnSpPr>
            <p:nvPr/>
          </p:nvCxnSpPr>
          <p:spPr>
            <a:xfrm rot="5400000">
              <a:off x="6451060" y="605551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3" name="Straight Arrow Connector 52"/>
            <p:cNvCxnSpPr>
              <a:cxnSpLocks/>
            </p:cNvCxnSpPr>
            <p:nvPr/>
          </p:nvCxnSpPr>
          <p:spPr>
            <a:xfrm rot="5400000">
              <a:off x="6603442" y="605551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4" name="Straight Arrow Connector 53"/>
            <p:cNvCxnSpPr>
              <a:cxnSpLocks/>
            </p:cNvCxnSpPr>
            <p:nvPr/>
          </p:nvCxnSpPr>
          <p:spPr>
            <a:xfrm rot="5400000">
              <a:off x="6755823" y="605551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5" name="Straight Arrow Connector 54"/>
            <p:cNvCxnSpPr>
              <a:cxnSpLocks/>
            </p:cNvCxnSpPr>
            <p:nvPr/>
          </p:nvCxnSpPr>
          <p:spPr>
            <a:xfrm rot="5400000">
              <a:off x="6908205" y="605551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6" name="Straight Arrow Connector 55"/>
            <p:cNvCxnSpPr>
              <a:cxnSpLocks/>
            </p:cNvCxnSpPr>
            <p:nvPr/>
          </p:nvCxnSpPr>
          <p:spPr>
            <a:xfrm rot="5400000">
              <a:off x="7060587" y="605551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7" name="Straight Arrow Connector 56"/>
            <p:cNvCxnSpPr>
              <a:cxnSpLocks/>
            </p:cNvCxnSpPr>
            <p:nvPr/>
          </p:nvCxnSpPr>
          <p:spPr>
            <a:xfrm rot="5400000">
              <a:off x="7212969" y="605551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8" name="Straight Arrow Connector 57"/>
            <p:cNvCxnSpPr>
              <a:cxnSpLocks/>
            </p:cNvCxnSpPr>
            <p:nvPr/>
          </p:nvCxnSpPr>
          <p:spPr>
            <a:xfrm rot="5400000">
              <a:off x="7519320" y="6055518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69" name="Straight Arrow Connector 58"/>
            <p:cNvCxnSpPr>
              <a:cxnSpLocks/>
            </p:cNvCxnSpPr>
            <p:nvPr/>
          </p:nvCxnSpPr>
          <p:spPr>
            <a:xfrm rot="5400000">
              <a:off x="6147884" y="6055518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35" name="TextBox 60"/>
            <p:cNvSpPr txBox="1">
              <a:spLocks noChangeArrowheads="1"/>
            </p:cNvSpPr>
            <p:nvPr/>
          </p:nvSpPr>
          <p:spPr bwMode="auto">
            <a:xfrm>
              <a:off x="7924600" y="4419599"/>
              <a:ext cx="903091" cy="3048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sz="1400" lang="en-US"/>
                <a:t>Random </a:t>
              </a:r>
            </a:p>
          </p:txBody>
        </p:sp>
        <p:pic>
          <p:nvPicPr>
            <p:cNvPr id="2097203" name="Picture 2" descr="I:\Documents and Settings\Guest\Local Settings\Temporary Internet Files\Content.IE5\EO59FOX3\MCj04417290000[1]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>
              <a:off x="4737591" y="4571206"/>
              <a:ext cx="762000" cy="7620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8836" name="TextBox 62"/>
            <p:cNvSpPr txBox="1">
              <a:spLocks noChangeArrowheads="1"/>
            </p:cNvSpPr>
            <p:nvPr/>
          </p:nvSpPr>
          <p:spPr bwMode="auto">
            <a:xfrm>
              <a:off x="5194692" y="4038599"/>
              <a:ext cx="1172908" cy="3048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sz="1400" lang="en-US"/>
                <a:t>P0 = 00 - FF</a:t>
              </a:r>
            </a:p>
          </p:txBody>
        </p:sp>
        <p:sp>
          <p:nvSpPr>
            <p:cNvPr id="1048837" name="Oval 87"/>
            <p:cNvSpPr/>
            <p:nvPr/>
          </p:nvSpPr>
          <p:spPr>
            <a:xfrm>
              <a:off x="6337599" y="4419599"/>
              <a:ext cx="1523818" cy="228600"/>
            </a:xfrm>
            <a:prstGeom prst="ellipse"/>
            <a:noFill/>
            <a:ln>
              <a:solidFill>
                <a:schemeClr val="accent1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lang="en-US"/>
            </a:p>
          </p:txBody>
        </p:sp>
        <p:sp>
          <p:nvSpPr>
            <p:cNvPr id="1048838" name="TextBox 93"/>
            <p:cNvSpPr txBox="1">
              <a:spLocks noChangeArrowheads="1"/>
            </p:cNvSpPr>
            <p:nvPr/>
          </p:nvSpPr>
          <p:spPr bwMode="auto">
            <a:xfrm>
              <a:off x="7937608" y="3886199"/>
              <a:ext cx="893655" cy="3048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sz="1400" lang="en-US"/>
                <a:t>Constant</a:t>
              </a:r>
            </a:p>
          </p:txBody>
        </p:sp>
      </p:grpSp>
      <p:sp>
        <p:nvSpPr>
          <p:cNvPr id="1048839" name="Title 1"/>
          <p:cNvSpPr txBox="1"/>
          <p:nvPr/>
        </p:nvSpPr>
        <p:spPr bwMode="auto">
          <a:xfrm>
            <a:off x="1066800" y="228600"/>
            <a:ext cx="8229600" cy="762000"/>
          </a:xfrm>
          <a:prstGeom prst="rect"/>
          <a:noFill/>
        </p:spPr>
        <p:txBody>
          <a:bodyPr anchor="b" anchorCtr="0" bIns="0" compatLnSpc="1" lIns="0" numCol="1" rIns="0" tIns="45720" vert="horz" wrap="square">
            <a:prstTxWarp prst="textNoShape"/>
            <a:normAutofit/>
          </a:bodyPr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b="1" sz="4300" kern="1200">
                <a:solidFill>
                  <a:srgbClr val="9B4C37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+mj-lt"/>
                <a:ea typeface="ＭＳ Ｐゴシック" charset="-128"/>
                <a:cs typeface="ＭＳ Ｐゴシック" charset="-128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b="1" sz="4300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b="1" sz="4300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b="1" sz="4300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b="1" sz="4300">
                <a:solidFill>
                  <a:srgbClr val="9B4C37"/>
                </a:solidFill>
                <a:latin typeface="Gill Sans MT" pitchFamily="34" charset="0"/>
                <a:ea typeface="ＭＳ Ｐゴシック" charset="-128"/>
                <a:cs typeface="ＭＳ Ｐゴシック" charset="-128"/>
              </a:defRPr>
            </a:lvl5pPr>
            <a:lvl6pPr algn="l" fontAlgn="base" marL="457200" rtl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6pPr>
            <a:lvl7pPr algn="l" fontAlgn="base" marL="914400" rtl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7pPr>
            <a:lvl8pPr algn="l" fontAlgn="base" marL="1371600" rtl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8pPr>
            <a:lvl9pPr algn="l" fontAlgn="base" marL="1828800" rtl="0">
              <a:spcBef>
                <a:spcPct val="0"/>
              </a:spcBef>
              <a:spcAft>
                <a:spcPct val="0"/>
              </a:spcAft>
              <a:defRPr sz="4300">
                <a:solidFill>
                  <a:srgbClr val="572314"/>
                </a:solidFill>
                <a:latin typeface="Gill Sans MT" pitchFamily="34" charset="0"/>
              </a:defRPr>
            </a:lvl9pPr>
          </a:lstStyle>
          <a:p>
            <a:r>
              <a:rPr dirty="0" sz="3200" lang="en-US">
                <a:effectLst/>
                <a:latin typeface="Gill Sans MT" pitchFamily="34" charset="0"/>
              </a:rPr>
              <a:t>Improvements to the Timing Attack (2)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2"/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US"/>
              <a:t>Two sides of the “computation coin”</a:t>
            </a:r>
          </a:p>
        </p:txBody>
      </p:sp>
      <p:sp>
        <p:nvSpPr>
          <p:cNvPr id="104864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This seemingly disparate sub-disciplines of computer science, software and hardware, are intrinsically related.</a:t>
            </a:r>
          </a:p>
          <a:p>
            <a:r>
              <a:rPr dirty="0" lang="en-US"/>
              <a:t>Though in many schools there is an explicit marked separation and the single subject is organized for pedagogy and research as:</a:t>
            </a:r>
          </a:p>
          <a:p>
            <a:pPr lvl="1"/>
            <a:r>
              <a:rPr dirty="0" lang="en-US"/>
              <a:t>Computer Science</a:t>
            </a:r>
          </a:p>
          <a:p>
            <a:pPr lvl="1"/>
            <a:r>
              <a:rPr dirty="0" lang="en-US"/>
              <a:t>Computer Engineering</a:t>
            </a:r>
          </a:p>
        </p:txBody>
      </p:sp>
    </p:spTree>
  </p:cSld>
  <p:clrMapOvr>
    <a:masterClrMapping/>
  </p:clrMapOvr>
  <p:transition>
    <p:dissolve/>
  </p:transition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Rectangle 2"/>
          <p:cNvSpPr>
            <a:spLocks noGrp="1"/>
          </p:cNvSpPr>
          <p:nvPr>
            <p:ph type="ctrTitle"/>
          </p:nvPr>
        </p:nvSpPr>
        <p:spPr bwMode="auto">
          <a:xfrm>
            <a:off x="1416050" y="152400"/>
            <a:ext cx="7499350" cy="1143000"/>
          </a:xfrm>
          <a:noFill/>
        </p:spPr>
        <p:txBody>
          <a:bodyPr/>
          <a:p>
            <a:r>
              <a:rPr lang="en-US">
                <a:effectLst/>
                <a:latin typeface="Gill Sans MT" pitchFamily="34" charset="0"/>
              </a:rPr>
              <a:t>Attack on CLEFIA</a:t>
            </a:r>
          </a:p>
        </p:txBody>
      </p:sp>
      <p:sp>
        <p:nvSpPr>
          <p:cNvPr id="1048841" name="Rectangle 3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7499350" cy="4800600"/>
          </a:xfrm>
        </p:spPr>
        <p:txBody>
          <a:bodyPr/>
          <a:p>
            <a:r>
              <a:rPr dirty="0" sz="2800" lang="en-US">
                <a:latin typeface="Gill Sans MT" pitchFamily="34" charset="0"/>
              </a:rPr>
              <a:t>CLEFIA is a block cipher designed by Sony Corporation</a:t>
            </a:r>
          </a:p>
          <a:p>
            <a:r>
              <a:rPr dirty="0" sz="2800" lang="en-US">
                <a:latin typeface="Gill Sans MT" pitchFamily="34" charset="0"/>
              </a:rPr>
              <a:t>It has small tables of 256 bytes.</a:t>
            </a:r>
          </a:p>
          <a:p>
            <a:r>
              <a:rPr dirty="0" sz="2800" lang="en-US">
                <a:latin typeface="Gill Sans MT" pitchFamily="34" charset="0"/>
              </a:rPr>
              <a:t>There are 18 rounds in the cipher</a:t>
            </a:r>
          </a:p>
          <a:p>
            <a:pPr algn="l" lvl="1"/>
            <a:r>
              <a:rPr dirty="0" sz="2400" lang="en-US">
                <a:latin typeface="Gill Sans MT" pitchFamily="34" charset="0"/>
              </a:rPr>
              <a:t>each round has 8 look-ups</a:t>
            </a:r>
          </a:p>
          <a:p>
            <a:pPr algn="l" lvl="1"/>
            <a:r>
              <a:rPr dirty="0" sz="2400" lang="en-US">
                <a:latin typeface="Gill Sans MT" pitchFamily="34" charset="0"/>
              </a:rPr>
              <a:t>there are 2 S Boxes of 256 bytes</a:t>
            </a:r>
          </a:p>
          <a:p>
            <a:pPr algn="l" lvl="1"/>
            <a:r>
              <a:rPr dirty="0" sz="2400" lang="en-US">
                <a:latin typeface="Gill Sans MT" pitchFamily="34" charset="0"/>
              </a:rPr>
              <a:t>Thus there are 4 look-ups per S-box in each round. </a:t>
            </a:r>
          </a:p>
          <a:p>
            <a:pPr lvl="1"/>
            <a:endParaRPr dirty="0" sz="2400" lang="en-US">
              <a:latin typeface="Gill Sans MT" pitchFamily="34" charset="0"/>
            </a:endParaRPr>
          </a:p>
        </p:txBody>
      </p:sp>
    </p:spTree>
  </p:cSld>
  <p:clrMapOvr>
    <a:masterClrMapping/>
  </p:clrMapOvr>
  <p:transition>
    <p:dissolve/>
  </p:transition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Rectangle 2"/>
          <p:cNvSpPr>
            <a:spLocks noGrp="1"/>
          </p:cNvSpPr>
          <p:nvPr>
            <p:ph type="ctrTitle"/>
          </p:nvPr>
        </p:nvSpPr>
        <p:spPr bwMode="auto">
          <a:xfrm>
            <a:off x="1435100" y="544513"/>
            <a:ext cx="7499350" cy="598487"/>
          </a:xfrm>
        </p:spPr>
        <p:txBody>
          <a:bodyPr>
            <a:normAutofit fontScale="90000"/>
          </a:bodyPr>
          <a:p>
            <a:r>
              <a:rPr dirty="0" lang="en-US">
                <a:effectLst/>
                <a:latin typeface="Gill Sans MT" pitchFamily="34" charset="0"/>
              </a:rPr>
              <a:t>CLEFIA Attack Results </a:t>
            </a:r>
          </a:p>
        </p:txBody>
      </p:sp>
      <p:sp>
        <p:nvSpPr>
          <p:cNvPr id="1048843" name="Rectangle 3"/>
          <p:cNvSpPr>
            <a:spLocks noGrp="1"/>
          </p:cNvSpPr>
          <p:nvPr>
            <p:ph type="subTitle" idx="1"/>
          </p:nvPr>
        </p:nvSpPr>
        <p:spPr>
          <a:xfrm>
            <a:off x="4648200" y="1676400"/>
            <a:ext cx="3733800" cy="4191000"/>
          </a:xfrm>
        </p:spPr>
        <p:txBody>
          <a:bodyPr/>
          <a:p>
            <a:pPr>
              <a:lnSpc>
                <a:spcPct val="80000"/>
              </a:lnSpc>
              <a:buFont typeface="Wingdings 2" pitchFamily="18" charset="2"/>
              <a:buNone/>
            </a:pPr>
            <a:r>
              <a:rPr b="1" dirty="0" sz="1800" lang="en-US">
                <a:latin typeface="Gill Sans MT" pitchFamily="34" charset="0"/>
              </a:rPr>
              <a:t>On Intel Core 2 Duo, the first phase of the attack takes 1300 seconds,</a:t>
            </a:r>
          </a:p>
          <a:p>
            <a:pPr>
              <a:lnSpc>
                <a:spcPct val="80000"/>
              </a:lnSpc>
              <a:buFont typeface="Wingdings 2" pitchFamily="18" charset="2"/>
              <a:buNone/>
            </a:pPr>
            <a:r>
              <a:rPr b="1" dirty="0" sz="1800" lang="en-US">
                <a:latin typeface="Gill Sans MT" pitchFamily="34" charset="0"/>
              </a:rPr>
              <a:t>Second phase (with secret key) takes 312.5 seconds</a:t>
            </a:r>
          </a:p>
          <a:p>
            <a:pPr>
              <a:lnSpc>
                <a:spcPct val="80000"/>
              </a:lnSpc>
              <a:buFont typeface="Wingdings 2" pitchFamily="18" charset="2"/>
              <a:buNone/>
            </a:pPr>
            <a:endParaRPr b="1" dirty="0" sz="1800" lang="en-US">
              <a:latin typeface="Gill Sans MT" pitchFamily="34" charset="0"/>
            </a:endParaRPr>
          </a:p>
          <a:p>
            <a:pPr>
              <a:lnSpc>
                <a:spcPct val="80000"/>
              </a:lnSpc>
              <a:buFont typeface="Wingdings 2" pitchFamily="18" charset="2"/>
              <a:buNone/>
            </a:pPr>
            <a:endParaRPr b="1" dirty="0" sz="1800" lang="en-US">
              <a:latin typeface="Gill Sans MT" pitchFamily="34" charset="0"/>
            </a:endParaRPr>
          </a:p>
          <a:p>
            <a:pPr>
              <a:lnSpc>
                <a:spcPct val="80000"/>
              </a:lnSpc>
              <a:buFont typeface="Wingdings 2" pitchFamily="18" charset="2"/>
              <a:buNone/>
            </a:pPr>
            <a:r>
              <a:rPr b="1" dirty="0" sz="1800" lang="en-US">
                <a:latin typeface="Gill Sans MT" pitchFamily="34" charset="0"/>
              </a:rPr>
              <a:t>The attack has also been tested successfully on </a:t>
            </a:r>
          </a:p>
          <a:p>
            <a:pPr indent="-342900" marL="425450">
              <a:lnSpc>
                <a:spcPct val="80000"/>
              </a:lnSpc>
              <a:buFont typeface="Wingdings 2" pitchFamily="18" charset="2"/>
              <a:buAutoNum type="arabicPeriod"/>
            </a:pPr>
            <a:r>
              <a:rPr b="1" dirty="0" sz="1800" lang="en-US">
                <a:latin typeface="Gill Sans MT" pitchFamily="34" charset="0"/>
              </a:rPr>
              <a:t>Pentium 4</a:t>
            </a:r>
          </a:p>
          <a:p>
            <a:pPr indent="-342900" marL="425450">
              <a:lnSpc>
                <a:spcPct val="80000"/>
              </a:lnSpc>
              <a:buFont typeface="Wingdings 2" pitchFamily="18" charset="2"/>
              <a:buAutoNum type="arabicPeriod"/>
            </a:pPr>
            <a:r>
              <a:rPr b="1" dirty="0" sz="1800" lang="en-US">
                <a:latin typeface="Gill Sans MT" pitchFamily="34" charset="0"/>
              </a:rPr>
              <a:t>Intel Atom</a:t>
            </a:r>
          </a:p>
          <a:p>
            <a:pPr indent="-342900" marL="425450">
              <a:lnSpc>
                <a:spcPct val="80000"/>
              </a:lnSpc>
              <a:buFont typeface="Wingdings 2" pitchFamily="18" charset="2"/>
              <a:buAutoNum type="arabicPeriod"/>
            </a:pPr>
            <a:r>
              <a:rPr b="1" dirty="0" sz="1800" lang="en-US">
                <a:latin typeface="Gill Sans MT" pitchFamily="34" charset="0"/>
              </a:rPr>
              <a:t>Xeon – Core 2 Server</a:t>
            </a:r>
          </a:p>
          <a:p>
            <a:pPr indent="-342900" marL="425450">
              <a:lnSpc>
                <a:spcPct val="80000"/>
              </a:lnSpc>
              <a:buFont typeface="Wingdings 2" pitchFamily="18" charset="2"/>
              <a:buNone/>
            </a:pPr>
            <a:endParaRPr b="1" dirty="0" sz="1800" lang="en-US">
              <a:latin typeface="Gill Sans MT" pitchFamily="34" charset="0"/>
            </a:endParaRPr>
          </a:p>
          <a:p>
            <a:pPr indent="-342900" marL="425450">
              <a:lnSpc>
                <a:spcPct val="80000"/>
              </a:lnSpc>
              <a:buFont typeface="Wingdings 2" pitchFamily="18" charset="2"/>
              <a:buNone/>
            </a:pPr>
            <a:r>
              <a:rPr b="1" dirty="0" sz="1800" lang="en-US">
                <a:latin typeface="Gill Sans MT" pitchFamily="34" charset="0"/>
              </a:rPr>
              <a:t>The attack fails on Pentium 3</a:t>
            </a:r>
          </a:p>
          <a:p>
            <a:pPr>
              <a:lnSpc>
                <a:spcPct val="80000"/>
              </a:lnSpc>
              <a:buFont typeface="Wingdings 2" pitchFamily="18" charset="2"/>
              <a:buNone/>
            </a:pPr>
          </a:p>
        </p:txBody>
      </p:sp>
      <p:pic>
        <p:nvPicPr>
          <p:cNvPr id="2097204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47800" y="1457325"/>
            <a:ext cx="2962275" cy="4410075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8844" name="Text Box 5"/>
          <p:cNvSpPr txBox="1">
            <a:spLocks noChangeArrowheads="1"/>
          </p:cNvSpPr>
          <p:nvPr/>
        </p:nvSpPr>
        <p:spPr bwMode="auto">
          <a:xfrm>
            <a:off x="1066800" y="6019800"/>
            <a:ext cx="7543800" cy="584200"/>
          </a:xfrm>
          <a:prstGeom prst="rect"/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dirty="0" sz="1600" lang="en-US">
                <a:latin typeface="Arial Narrow" pitchFamily="34" charset="0"/>
              </a:rPr>
              <a:t>Chester Rebeiro, Debdeep Mukhopadhyay, Junko Takahashi and </a:t>
            </a:r>
            <a:r>
              <a:rPr dirty="0" sz="1600" lang="en-US" err="1">
                <a:latin typeface="Arial Narrow" pitchFamily="34" charset="0"/>
              </a:rPr>
              <a:t>Toshinori</a:t>
            </a:r>
            <a:r>
              <a:rPr dirty="0" sz="1600" lang="en-US">
                <a:latin typeface="Arial Narrow" pitchFamily="34" charset="0"/>
              </a:rPr>
              <a:t> </a:t>
            </a:r>
            <a:r>
              <a:rPr dirty="0" sz="1600" lang="en-US" err="1">
                <a:latin typeface="Arial Narrow" pitchFamily="34" charset="0"/>
              </a:rPr>
              <a:t>Fukunaga</a:t>
            </a:r>
            <a:r>
              <a:rPr dirty="0" sz="1600" lang="en-US">
                <a:latin typeface="Arial Narrow" pitchFamily="34" charset="0"/>
              </a:rPr>
              <a:t>, "Cache Timing Attacks on </a:t>
            </a:r>
            <a:r>
              <a:rPr dirty="0" sz="1600" lang="en-US" err="1">
                <a:latin typeface="Arial Narrow" pitchFamily="34" charset="0"/>
              </a:rPr>
              <a:t>Clefia</a:t>
            </a:r>
            <a:r>
              <a:rPr dirty="0" sz="1600" lang="en-US">
                <a:latin typeface="Arial Narrow" pitchFamily="34" charset="0"/>
              </a:rPr>
              <a:t>", </a:t>
            </a:r>
            <a:r>
              <a:rPr dirty="0" sz="1600" lang="en-US" err="1">
                <a:latin typeface="Arial Narrow" pitchFamily="34" charset="0"/>
              </a:rPr>
              <a:t>Indocrypt</a:t>
            </a:r>
            <a:r>
              <a:rPr dirty="0" sz="1600" lang="en-US">
                <a:latin typeface="Arial Narrow" pitchFamily="34" charset="0"/>
              </a:rPr>
              <a:t> 2009. </a:t>
            </a:r>
          </a:p>
        </p:txBody>
      </p:sp>
    </p:spTree>
  </p:cSld>
  <p:clrMapOvr>
    <a:masterClrMapping/>
  </p:clrMapOvr>
  <p:transition>
    <p:dissolve/>
  </p:transition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Title 1"/>
          <p:cNvSpPr>
            <a:spLocks noGrp="1"/>
          </p:cNvSpPr>
          <p:nvPr>
            <p:ph type="ctrTitle"/>
          </p:nvPr>
        </p:nvSpPr>
        <p:spPr bwMode="auto">
          <a:xfrm>
            <a:off x="457200" y="228600"/>
            <a:ext cx="8229600" cy="762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Correlation Results on CLEFIA</a:t>
            </a:r>
          </a:p>
        </p:txBody>
      </p:sp>
      <p:sp>
        <p:nvSpPr>
          <p:cNvPr id="1048846" name="Slide Number Placeholder 3"/>
          <p:cNvSpPr txBox="1">
            <a:spLocks noGrp="1"/>
          </p:cNvSpPr>
          <p:nvPr/>
        </p:nvSpPr>
        <p:spPr>
          <a:xfrm>
            <a:off x="7924800" y="6356350"/>
            <a:ext cx="762000" cy="365125"/>
          </a:xfrm>
          <a:prstGeom prst="rect"/>
          <a:noFill/>
        </p:spPr>
        <p:txBody>
          <a:bodyPr anchor="b" bIns="0" lIns="0" rIns="0" tIns="0"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C072D91D-6F80-4BAF-8549-1EFF27ADCD00}" type="slidenum">
              <a:rPr sz="1200" lang="en-US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32</a:t>
            </a:fld>
            <a:endParaRPr sz="1200" lang="en-US">
              <a:solidFill>
                <a:schemeClr val="tx2">
                  <a:shade val="9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097205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47800" y="1565275"/>
            <a:ext cx="7239000" cy="4911725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US"/>
              <a:t>Part-III</a:t>
            </a:r>
          </a:p>
        </p:txBody>
      </p:sp>
      <p:sp>
        <p:nvSpPr>
          <p:cNvPr id="1048848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/>
              <a:t>Looking into Micro-architecture Attacks</a:t>
            </a:r>
          </a:p>
          <a:p>
            <a:r>
              <a:rPr dirty="0" lang="en-US"/>
              <a:t>: An Ideal Implementation for Cache Timing Attacks</a:t>
            </a:r>
          </a:p>
        </p:txBody>
      </p:sp>
      <p:sp>
        <p:nvSpPr>
          <p:cNvPr id="1048849" name="TextBox 3"/>
          <p:cNvSpPr txBox="1"/>
          <p:nvPr/>
        </p:nvSpPr>
        <p:spPr>
          <a:xfrm>
            <a:off x="1295400" y="3187165"/>
            <a:ext cx="7086600" cy="830997"/>
          </a:xfrm>
          <a:prstGeom prst="rect"/>
          <a:solidFill>
            <a:schemeClr val="bg2"/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dirty="0" sz="1600" lang="en-US"/>
              <a:t>Chester </a:t>
            </a:r>
            <a:r>
              <a:rPr dirty="0" sz="1600" lang="en-US" err="1"/>
              <a:t>Rebeiro</a:t>
            </a:r>
            <a:r>
              <a:rPr dirty="0" sz="1600" lang="en-US"/>
              <a:t>, </a:t>
            </a:r>
            <a:r>
              <a:rPr dirty="0" sz="1600" lang="en-US" err="1"/>
              <a:t>Debdeep</a:t>
            </a:r>
            <a:r>
              <a:rPr dirty="0" sz="1600" lang="en-US"/>
              <a:t> </a:t>
            </a:r>
            <a:r>
              <a:rPr dirty="0" sz="1600" lang="en-US" err="1"/>
              <a:t>Mukhopadhyay:Micro-Architectural</a:t>
            </a:r>
            <a:r>
              <a:rPr dirty="0" sz="1600" lang="en-US"/>
              <a:t> Analysis of Time-Driven Cache Attacks: Quest for the Ideal Implementation. IEEE Trans. Computers 64(3): 778-790 (2015)</a:t>
            </a:r>
            <a:endParaRPr b="1" dirty="0" sz="1600" i="1"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dissolve/>
  </p:transition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40"/>
          <p:cNvGrpSpPr/>
          <p:nvPr/>
        </p:nvGrpSpPr>
        <p:grpSpPr>
          <a:xfrm>
            <a:off x="3798390" y="3857628"/>
            <a:ext cx="2592035" cy="1446056"/>
            <a:chOff x="2514600" y="629657"/>
            <a:chExt cx="4191000" cy="2951743"/>
          </a:xfrm>
        </p:grpSpPr>
        <p:sp>
          <p:nvSpPr>
            <p:cNvPr id="1048850" name="Rectangle 41"/>
            <p:cNvSpPr/>
            <p:nvPr/>
          </p:nvSpPr>
          <p:spPr>
            <a:xfrm>
              <a:off x="2514600" y="1447800"/>
              <a:ext cx="4191000" cy="2133600"/>
            </a:xfrm>
            <a:prstGeom prst="rect"/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8851" name="Rounded Rectangle 42"/>
            <p:cNvSpPr>
              <a:spLocks noChangeArrowheads="1"/>
            </p:cNvSpPr>
            <p:nvPr/>
          </p:nvSpPr>
          <p:spPr bwMode="auto">
            <a:xfrm>
              <a:off x="3352800" y="2501900"/>
              <a:ext cx="914400" cy="6096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25400" algn="ctr">
              <a:solidFill>
                <a:srgbClr val="085091"/>
              </a:solidFill>
              <a:round/>
              <a:headEnd/>
              <a:tailEnd/>
            </a:ln>
          </p:spPr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dirty="0" lang="en-US">
                  <a:solidFill>
                    <a:schemeClr val="lt1"/>
                  </a:solidFill>
                  <a:latin typeface="+mn-lt"/>
                  <a:ea typeface="+mn-ea"/>
                </a:rPr>
                <a:t>T</a:t>
              </a:r>
            </a:p>
          </p:txBody>
        </p:sp>
        <p:cxnSp>
          <p:nvCxnSpPr>
            <p:cNvPr id="3145870" name="Elbow Connector 43"/>
            <p:cNvCxnSpPr>
              <a:cxnSpLocks/>
              <a:endCxn id="1048851" idx="0"/>
            </p:cNvCxnSpPr>
            <p:nvPr/>
          </p:nvCxnSpPr>
          <p:spPr>
            <a:xfrm rot="5400000">
              <a:off x="3658394" y="2348706"/>
              <a:ext cx="3048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71" name="Straight Arrow Connector 44"/>
            <p:cNvCxnSpPr>
              <a:cxnSpLocks/>
              <a:stCxn id="1048851" idx="2"/>
            </p:cNvCxnSpPr>
            <p:nvPr/>
          </p:nvCxnSpPr>
          <p:spPr>
            <a:xfrm rot="5400000">
              <a:off x="3694113" y="3236912"/>
              <a:ext cx="228600" cy="3175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52" name="TextBox 33"/>
            <p:cNvSpPr txBox="1">
              <a:spLocks noChangeArrowheads="1"/>
            </p:cNvSpPr>
            <p:nvPr/>
          </p:nvSpPr>
          <p:spPr bwMode="auto">
            <a:xfrm>
              <a:off x="3525216" y="629657"/>
              <a:ext cx="382589" cy="369888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dirty="0" lang="en-US">
                  <a:latin typeface="Calibri" pitchFamily="34" charset="0"/>
                </a:rPr>
                <a:t>P</a:t>
              </a:r>
              <a:r>
                <a:rPr baseline="-25000" dirty="0" lang="en-US">
                  <a:latin typeface="Calibri" pitchFamily="34" charset="0"/>
                </a:rPr>
                <a:t>0</a:t>
              </a:r>
            </a:p>
          </p:txBody>
        </p:sp>
        <p:sp>
          <p:nvSpPr>
            <p:cNvPr id="1048853" name="TextBox 34"/>
            <p:cNvSpPr txBox="1">
              <a:spLocks noChangeArrowheads="1"/>
            </p:cNvSpPr>
            <p:nvPr/>
          </p:nvSpPr>
          <p:spPr bwMode="auto">
            <a:xfrm>
              <a:off x="2968625" y="1839912"/>
              <a:ext cx="384175" cy="369888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dirty="0" lang="en-US">
                  <a:latin typeface="Calibri" pitchFamily="34" charset="0"/>
                </a:rPr>
                <a:t>K</a:t>
              </a:r>
              <a:r>
                <a:rPr baseline="-25000" dirty="0" lang="en-US">
                  <a:latin typeface="Calibri" pitchFamily="34" charset="0"/>
                </a:rPr>
                <a:t>0</a:t>
              </a:r>
            </a:p>
          </p:txBody>
        </p:sp>
        <p:sp>
          <p:nvSpPr>
            <p:cNvPr id="1048854" name="Rounded Rectangle 47"/>
            <p:cNvSpPr>
              <a:spLocks noChangeArrowheads="1"/>
            </p:cNvSpPr>
            <p:nvPr/>
          </p:nvSpPr>
          <p:spPr bwMode="auto">
            <a:xfrm>
              <a:off x="5410200" y="2501900"/>
              <a:ext cx="914400" cy="6096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25400" algn="ctr">
              <a:solidFill>
                <a:srgbClr val="085091"/>
              </a:solidFill>
              <a:round/>
              <a:headEnd/>
              <a:tailEnd/>
            </a:ln>
          </p:spPr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dirty="0" lang="en-US">
                  <a:solidFill>
                    <a:schemeClr val="lt1"/>
                  </a:solidFill>
                  <a:latin typeface="+mn-lt"/>
                  <a:ea typeface="+mn-ea"/>
                </a:rPr>
                <a:t>T</a:t>
              </a:r>
            </a:p>
          </p:txBody>
        </p:sp>
        <p:cxnSp>
          <p:nvCxnSpPr>
            <p:cNvPr id="3145872" name="Elbow Connector 48"/>
            <p:cNvCxnSpPr>
              <a:cxnSpLocks/>
              <a:endCxn id="1048854" idx="0"/>
            </p:cNvCxnSpPr>
            <p:nvPr/>
          </p:nvCxnSpPr>
          <p:spPr>
            <a:xfrm rot="5400000">
              <a:off x="5715794" y="2348706"/>
              <a:ext cx="3048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73" name="Straight Arrow Connector 49"/>
            <p:cNvCxnSpPr>
              <a:cxnSpLocks/>
              <a:stCxn id="1048854" idx="2"/>
            </p:cNvCxnSpPr>
            <p:nvPr/>
          </p:nvCxnSpPr>
          <p:spPr>
            <a:xfrm rot="5400000">
              <a:off x="5751513" y="3236912"/>
              <a:ext cx="228600" cy="3175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55" name="TextBox 41"/>
            <p:cNvSpPr txBox="1">
              <a:spLocks noChangeArrowheads="1"/>
            </p:cNvSpPr>
            <p:nvPr/>
          </p:nvSpPr>
          <p:spPr bwMode="auto">
            <a:xfrm>
              <a:off x="5619717" y="629657"/>
              <a:ext cx="616030" cy="753894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p>
              <a:r>
                <a:rPr dirty="0" lang="en-US">
                  <a:latin typeface="Calibri" pitchFamily="34" charset="0"/>
                </a:rPr>
                <a:t>P</a:t>
              </a:r>
              <a:r>
                <a:rPr baseline="-25000" dirty="0" lang="en-US">
                  <a:latin typeface="Calibri" pitchFamily="34" charset="0"/>
                </a:rPr>
                <a:t>4</a:t>
              </a:r>
            </a:p>
          </p:txBody>
        </p:sp>
        <p:sp>
          <p:nvSpPr>
            <p:cNvPr id="1048856" name="TextBox 42"/>
            <p:cNvSpPr txBox="1">
              <a:spLocks noChangeArrowheads="1"/>
            </p:cNvSpPr>
            <p:nvPr/>
          </p:nvSpPr>
          <p:spPr bwMode="auto">
            <a:xfrm>
              <a:off x="4994275" y="1847851"/>
              <a:ext cx="619972" cy="753894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dirty="0" lang="en-US">
                  <a:latin typeface="Calibri" pitchFamily="34" charset="0"/>
                </a:rPr>
                <a:t>K</a:t>
              </a:r>
              <a:r>
                <a:rPr baseline="-25000" dirty="0" lang="en-US">
                  <a:latin typeface="Calibri" pitchFamily="34" charset="0"/>
                </a:rPr>
                <a:t>4</a:t>
              </a:r>
            </a:p>
          </p:txBody>
        </p:sp>
        <p:cxnSp>
          <p:nvCxnSpPr>
            <p:cNvPr id="3145874" name="Elbow Connector 52"/>
            <p:cNvCxnSpPr>
              <a:cxnSpLocks/>
            </p:cNvCxnSpPr>
            <p:nvPr/>
          </p:nvCxnSpPr>
          <p:spPr>
            <a:xfrm rot="5400000">
              <a:off x="5601494" y="1618456"/>
              <a:ext cx="5334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75" name="Straight Arrow Connector 53"/>
            <p:cNvCxnSpPr>
              <a:cxnSpLocks/>
            </p:cNvCxnSpPr>
            <p:nvPr/>
          </p:nvCxnSpPr>
          <p:spPr>
            <a:xfrm>
              <a:off x="5270500" y="2032000"/>
              <a:ext cx="381000" cy="1588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76" name="Elbow Connector 54"/>
            <p:cNvCxnSpPr>
              <a:cxnSpLocks/>
            </p:cNvCxnSpPr>
            <p:nvPr/>
          </p:nvCxnSpPr>
          <p:spPr>
            <a:xfrm rot="5400000">
              <a:off x="3544094" y="1599406"/>
              <a:ext cx="5334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55"/>
            <p:cNvGrpSpPr/>
            <p:nvPr/>
          </p:nvGrpSpPr>
          <p:grpSpPr>
            <a:xfrm>
              <a:off x="5670550" y="1879600"/>
              <a:ext cx="381000" cy="330200"/>
              <a:chOff x="5746750" y="1879600"/>
              <a:chExt cx="381000" cy="330200"/>
            </a:xfrm>
          </p:grpSpPr>
          <p:sp>
            <p:nvSpPr>
              <p:cNvPr id="1048857" name="Oval 61"/>
              <p:cNvSpPr/>
              <p:nvPr/>
            </p:nvSpPr>
            <p:spPr>
              <a:xfrm>
                <a:off x="5746750" y="1879600"/>
                <a:ext cx="381000" cy="304800"/>
              </a:xfrm>
              <a:prstGeom prst="ellipse"/>
              <a:solidFill>
                <a:schemeClr val="bg2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cxnSp>
            <p:nvCxnSpPr>
              <p:cNvPr id="3145877" name="Straight Connector 62"/>
              <p:cNvCxnSpPr>
                <a:cxnSpLocks/>
                <a:stCxn id="1048857" idx="0"/>
              </p:cNvCxnSpPr>
              <p:nvPr/>
            </p:nvCxnSpPr>
            <p:spPr>
              <a:xfrm rot="16200000" flipH="1">
                <a:off x="5775325" y="2041525"/>
                <a:ext cx="330200" cy="6350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878" name="Straight Connector 63"/>
              <p:cNvCxnSpPr>
                <a:cxnSpLocks/>
                <a:stCxn id="1048857" idx="2"/>
                <a:endCxn id="1048857" idx="6"/>
              </p:cNvCxnSpPr>
              <p:nvPr/>
            </p:nvCxnSpPr>
            <p:spPr>
              <a:xfrm rot="10800000" flipH="1">
                <a:off x="5746750" y="2032000"/>
                <a:ext cx="381000" cy="1588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56"/>
            <p:cNvGrpSpPr/>
            <p:nvPr/>
          </p:nvGrpSpPr>
          <p:grpSpPr>
            <a:xfrm>
              <a:off x="3619500" y="1879600"/>
              <a:ext cx="381000" cy="330200"/>
              <a:chOff x="5746750" y="1879600"/>
              <a:chExt cx="381000" cy="330200"/>
            </a:xfrm>
          </p:grpSpPr>
          <p:sp>
            <p:nvSpPr>
              <p:cNvPr id="1048858" name="Oval 58"/>
              <p:cNvSpPr/>
              <p:nvPr/>
            </p:nvSpPr>
            <p:spPr>
              <a:xfrm>
                <a:off x="5746750" y="1879600"/>
                <a:ext cx="381000" cy="304800"/>
              </a:xfrm>
              <a:prstGeom prst="ellipse"/>
              <a:solidFill>
                <a:schemeClr val="bg2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cxnSp>
            <p:nvCxnSpPr>
              <p:cNvPr id="3145879" name="Straight Connector 59"/>
              <p:cNvCxnSpPr>
                <a:cxnSpLocks/>
                <a:stCxn id="1048858" idx="0"/>
              </p:cNvCxnSpPr>
              <p:nvPr/>
            </p:nvCxnSpPr>
            <p:spPr>
              <a:xfrm rot="16200000" flipH="1">
                <a:off x="5775325" y="2041525"/>
                <a:ext cx="330200" cy="6350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880" name="Straight Connector 60"/>
              <p:cNvCxnSpPr>
                <a:cxnSpLocks/>
                <a:stCxn id="1048858" idx="2"/>
                <a:endCxn id="1048858" idx="6"/>
              </p:cNvCxnSpPr>
              <p:nvPr/>
            </p:nvCxnSpPr>
            <p:spPr>
              <a:xfrm rot="10800000" flipH="1">
                <a:off x="5746750" y="2032000"/>
                <a:ext cx="381000" cy="1588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45881" name="Straight Arrow Connector 57"/>
            <p:cNvCxnSpPr>
              <a:cxnSpLocks/>
            </p:cNvCxnSpPr>
            <p:nvPr/>
          </p:nvCxnSpPr>
          <p:spPr>
            <a:xfrm>
              <a:off x="3200400" y="2027237"/>
              <a:ext cx="381000" cy="1588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9"/>
          <p:cNvGrpSpPr/>
          <p:nvPr/>
        </p:nvGrpSpPr>
        <p:grpSpPr>
          <a:xfrm>
            <a:off x="3661432" y="1055469"/>
            <a:ext cx="2436849" cy="2717800"/>
            <a:chOff x="5730442" y="1066800"/>
            <a:chExt cx="2436849" cy="2717800"/>
          </a:xfrm>
        </p:grpSpPr>
        <p:sp>
          <p:nvSpPr>
            <p:cNvPr id="1048859" name="Rectangle 10"/>
            <p:cNvSpPr/>
            <p:nvPr/>
          </p:nvSpPr>
          <p:spPr>
            <a:xfrm>
              <a:off x="6262291" y="2049860"/>
              <a:ext cx="1905000" cy="8382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b="1" dirty="0" sz="2000" lang="en-US">
                  <a:solidFill>
                    <a:schemeClr val="tx1"/>
                  </a:solidFill>
                  <a:latin typeface="Constantia" pitchFamily="18" charset="0"/>
                </a:rPr>
                <a:t>Block Cipher</a:t>
              </a:r>
            </a:p>
          </p:txBody>
        </p:sp>
        <p:cxnSp>
          <p:nvCxnSpPr>
            <p:cNvPr id="3145882" name="Straight Arrow Connector 11"/>
            <p:cNvCxnSpPr>
              <a:cxnSpLocks/>
            </p:cNvCxnSpPr>
            <p:nvPr/>
          </p:nvCxnSpPr>
          <p:spPr>
            <a:xfrm rot="5400000">
              <a:off x="6056313" y="1689100"/>
              <a:ext cx="687388" cy="1587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3" name="Straight Arrow Connector 12"/>
            <p:cNvCxnSpPr>
              <a:cxnSpLocks/>
            </p:cNvCxnSpPr>
            <p:nvPr/>
          </p:nvCxnSpPr>
          <p:spPr>
            <a:xfrm rot="5400000">
              <a:off x="6438901" y="1765300"/>
              <a:ext cx="533400" cy="3175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4" name="Straight Arrow Connector 13"/>
            <p:cNvCxnSpPr>
              <a:cxnSpLocks/>
            </p:cNvCxnSpPr>
            <p:nvPr/>
          </p:nvCxnSpPr>
          <p:spPr>
            <a:xfrm rot="5400000">
              <a:off x="6590507" y="17645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5" name="Straight Arrow Connector 14"/>
            <p:cNvCxnSpPr>
              <a:cxnSpLocks/>
            </p:cNvCxnSpPr>
            <p:nvPr/>
          </p:nvCxnSpPr>
          <p:spPr>
            <a:xfrm rot="5400000">
              <a:off x="6742907" y="17645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6" name="Straight Arrow Connector 15"/>
            <p:cNvCxnSpPr>
              <a:cxnSpLocks/>
            </p:cNvCxnSpPr>
            <p:nvPr/>
          </p:nvCxnSpPr>
          <p:spPr>
            <a:xfrm rot="5400000">
              <a:off x="6895307" y="17645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7" name="Straight Arrow Connector 16"/>
            <p:cNvCxnSpPr>
              <a:cxnSpLocks/>
            </p:cNvCxnSpPr>
            <p:nvPr/>
          </p:nvCxnSpPr>
          <p:spPr>
            <a:xfrm rot="5400000">
              <a:off x="7047707" y="17645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8" name="Straight Arrow Connector 17"/>
            <p:cNvCxnSpPr>
              <a:cxnSpLocks/>
            </p:cNvCxnSpPr>
            <p:nvPr/>
          </p:nvCxnSpPr>
          <p:spPr>
            <a:xfrm rot="5400000">
              <a:off x="7200107" y="17645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89" name="Straight Arrow Connector 18"/>
            <p:cNvCxnSpPr>
              <a:cxnSpLocks/>
            </p:cNvCxnSpPr>
            <p:nvPr/>
          </p:nvCxnSpPr>
          <p:spPr>
            <a:xfrm rot="5400000">
              <a:off x="7352507" y="17645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0" name="Straight Arrow Connector 19"/>
            <p:cNvCxnSpPr>
              <a:cxnSpLocks/>
            </p:cNvCxnSpPr>
            <p:nvPr/>
          </p:nvCxnSpPr>
          <p:spPr>
            <a:xfrm rot="5400000">
              <a:off x="7658894" y="1764506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1" name="Straight Arrow Connector 20"/>
            <p:cNvCxnSpPr>
              <a:cxnSpLocks/>
            </p:cNvCxnSpPr>
            <p:nvPr/>
          </p:nvCxnSpPr>
          <p:spPr>
            <a:xfrm rot="5400000">
              <a:off x="6210300" y="1689100"/>
              <a:ext cx="685800" cy="1588"/>
            </a:xfrm>
            <a:prstGeom prst="straightConnector1"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2" name="Straight Connector 21"/>
            <p:cNvCxnSpPr>
              <a:cxnSpLocks/>
            </p:cNvCxnSpPr>
            <p:nvPr/>
          </p:nvCxnSpPr>
          <p:spPr>
            <a:xfrm>
              <a:off x="7696200" y="1727200"/>
              <a:ext cx="152400" cy="1588"/>
            </a:xfrm>
            <a:prstGeom prst="line"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3" name="Straight Arrow Connector 22"/>
            <p:cNvCxnSpPr>
              <a:cxnSpLocks/>
            </p:cNvCxnSpPr>
            <p:nvPr/>
          </p:nvCxnSpPr>
          <p:spPr>
            <a:xfrm rot="5400000">
              <a:off x="6134894" y="3137694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4" name="Straight Arrow Connector 23"/>
            <p:cNvCxnSpPr>
              <a:cxnSpLocks/>
            </p:cNvCxnSpPr>
            <p:nvPr/>
          </p:nvCxnSpPr>
          <p:spPr>
            <a:xfrm rot="5400000">
              <a:off x="6438901" y="3136900"/>
              <a:ext cx="533400" cy="3175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5" name="Straight Arrow Connector 24"/>
            <p:cNvCxnSpPr>
              <a:cxnSpLocks/>
            </p:cNvCxnSpPr>
            <p:nvPr/>
          </p:nvCxnSpPr>
          <p:spPr>
            <a:xfrm rot="5400000">
              <a:off x="6590507" y="3136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6" name="Straight Arrow Connector 25"/>
            <p:cNvCxnSpPr>
              <a:cxnSpLocks/>
            </p:cNvCxnSpPr>
            <p:nvPr/>
          </p:nvCxnSpPr>
          <p:spPr>
            <a:xfrm rot="5400000">
              <a:off x="6742907" y="3136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7" name="Straight Arrow Connector 26"/>
            <p:cNvCxnSpPr>
              <a:cxnSpLocks/>
            </p:cNvCxnSpPr>
            <p:nvPr/>
          </p:nvCxnSpPr>
          <p:spPr>
            <a:xfrm rot="5400000">
              <a:off x="6895307" y="3136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8" name="Straight Arrow Connector 27"/>
            <p:cNvCxnSpPr>
              <a:cxnSpLocks/>
            </p:cNvCxnSpPr>
            <p:nvPr/>
          </p:nvCxnSpPr>
          <p:spPr>
            <a:xfrm rot="5400000">
              <a:off x="7047707" y="3136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99" name="Straight Arrow Connector 28"/>
            <p:cNvCxnSpPr>
              <a:cxnSpLocks/>
            </p:cNvCxnSpPr>
            <p:nvPr/>
          </p:nvCxnSpPr>
          <p:spPr>
            <a:xfrm rot="5400000">
              <a:off x="7200107" y="3136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00" name="Straight Arrow Connector 29"/>
            <p:cNvCxnSpPr>
              <a:cxnSpLocks/>
            </p:cNvCxnSpPr>
            <p:nvPr/>
          </p:nvCxnSpPr>
          <p:spPr>
            <a:xfrm rot="5400000">
              <a:off x="7352507" y="3136106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01" name="Straight Arrow Connector 30"/>
            <p:cNvCxnSpPr>
              <a:cxnSpLocks/>
            </p:cNvCxnSpPr>
            <p:nvPr/>
          </p:nvCxnSpPr>
          <p:spPr>
            <a:xfrm rot="5400000">
              <a:off x="7658894" y="3136106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02" name="Straight Arrow Connector 31"/>
            <p:cNvCxnSpPr>
              <a:cxnSpLocks/>
            </p:cNvCxnSpPr>
            <p:nvPr/>
          </p:nvCxnSpPr>
          <p:spPr>
            <a:xfrm rot="5400000">
              <a:off x="6287294" y="3136106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60" name="Oval 32"/>
            <p:cNvSpPr/>
            <p:nvPr/>
          </p:nvSpPr>
          <p:spPr>
            <a:xfrm>
              <a:off x="6629400" y="1498600"/>
              <a:ext cx="1371600" cy="228600"/>
            </a:xfrm>
            <a:prstGeom prst="ellipse"/>
            <a:noFill/>
            <a:ln>
              <a:solidFill>
                <a:schemeClr val="accent1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lang="en-US"/>
            </a:p>
          </p:txBody>
        </p:sp>
        <p:sp>
          <p:nvSpPr>
            <p:cNvPr id="1048861" name="TextBox 30"/>
            <p:cNvSpPr txBox="1">
              <a:spLocks noChangeArrowheads="1"/>
            </p:cNvSpPr>
            <p:nvPr/>
          </p:nvSpPr>
          <p:spPr bwMode="auto">
            <a:xfrm>
              <a:off x="7010400" y="1193800"/>
              <a:ext cx="854075" cy="3048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dirty="0" sz="1400" lang="en-US"/>
                <a:t>Random</a:t>
              </a:r>
            </a:p>
          </p:txBody>
        </p:sp>
        <p:pic>
          <p:nvPicPr>
            <p:cNvPr id="2097206" name="Picture 2" descr="I:\Documents and Settings\Guest\Local Settings\Temporary Internet Files\Content.IE5\EO59FOX3\MCj04417290000[1]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>
              <a:off x="5730442" y="1500187"/>
              <a:ext cx="762000" cy="7620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8862" name="TextBox 35"/>
            <p:cNvSpPr txBox="1">
              <a:spLocks noChangeArrowheads="1"/>
            </p:cNvSpPr>
            <p:nvPr/>
          </p:nvSpPr>
          <p:spPr bwMode="auto">
            <a:xfrm>
              <a:off x="6121400" y="1079500"/>
              <a:ext cx="471604" cy="307777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dirty="0" sz="1400" lang="en-US"/>
                <a:t>P</a:t>
              </a:r>
              <a:r>
                <a:rPr baseline="-25000" dirty="0" sz="1400" lang="en-US"/>
                <a:t>0</a:t>
              </a:r>
              <a:r>
                <a:rPr dirty="0" sz="1400" lang="en-US"/>
                <a:t>  </a:t>
              </a:r>
            </a:p>
          </p:txBody>
        </p:sp>
        <p:sp>
          <p:nvSpPr>
            <p:cNvPr id="1048863" name="TextBox 36"/>
            <p:cNvSpPr txBox="1">
              <a:spLocks noChangeArrowheads="1"/>
            </p:cNvSpPr>
            <p:nvPr/>
          </p:nvSpPr>
          <p:spPr bwMode="auto">
            <a:xfrm>
              <a:off x="6553200" y="3479800"/>
              <a:ext cx="1100138" cy="30480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r>
                <a:rPr dirty="0" sz="1400" lang="en-US"/>
                <a:t>Cipher Text</a:t>
              </a:r>
            </a:p>
          </p:txBody>
        </p:sp>
        <p:sp>
          <p:nvSpPr>
            <p:cNvPr id="1048864" name="Rectangle 37"/>
            <p:cNvSpPr/>
            <p:nvPr/>
          </p:nvSpPr>
          <p:spPr>
            <a:xfrm>
              <a:off x="6400800" y="1066800"/>
              <a:ext cx="396262" cy="338554"/>
            </a:xfrm>
            <a:prstGeom prst="rect"/>
          </p:spPr>
          <p:txBody>
            <a:bodyPr wrap="none">
              <a:spAutoFit/>
            </a:bodyPr>
            <a:p>
              <a:r>
                <a:rPr dirty="0" sz="1600" lang="en-US"/>
                <a:t>P</a:t>
              </a:r>
              <a:r>
                <a:rPr baseline="-25000" dirty="0" sz="1600" lang="en-US"/>
                <a:t>4</a:t>
              </a:r>
            </a:p>
          </p:txBody>
        </p:sp>
        <p:cxnSp>
          <p:nvCxnSpPr>
            <p:cNvPr id="3145903" name="Straight Arrow Connector 38"/>
            <p:cNvCxnSpPr>
              <a:cxnSpLocks/>
            </p:cNvCxnSpPr>
            <p:nvPr/>
          </p:nvCxnSpPr>
          <p:spPr>
            <a:xfrm rot="5400000">
              <a:off x="7504907" y="3136107"/>
              <a:ext cx="533400" cy="1587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04" name="Straight Arrow Connector 39"/>
            <p:cNvCxnSpPr>
              <a:cxnSpLocks/>
            </p:cNvCxnSpPr>
            <p:nvPr/>
          </p:nvCxnSpPr>
          <p:spPr>
            <a:xfrm rot="5400000">
              <a:off x="7504906" y="1757248"/>
              <a:ext cx="533400" cy="1588"/>
            </a:xfrm>
            <a:prstGeom prst="straightConnector1"/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65" name="TextBox 6"/>
          <p:cNvSpPr txBox="1"/>
          <p:nvPr/>
        </p:nvSpPr>
        <p:spPr>
          <a:xfrm>
            <a:off x="990600" y="1447800"/>
            <a:ext cx="2514600" cy="584775"/>
          </a:xfrm>
          <a:prstGeom prst="rect"/>
          <a:solidFill>
            <a:schemeClr val="accent5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1" marL="0"/>
            <a:r>
              <a:rPr dirty="0" sz="1600" lang="en-US"/>
              <a:t>Suppose </a:t>
            </a:r>
          </a:p>
          <a:p>
            <a:pPr lvl="1" marL="0"/>
            <a:r>
              <a:rPr dirty="0" sz="1600" lang="en-US"/>
              <a:t>(K</a:t>
            </a:r>
            <a:r>
              <a:rPr baseline="-25000" dirty="0" sz="1600" lang="en-US"/>
              <a:t>0</a:t>
            </a:r>
            <a:r>
              <a:rPr dirty="0" sz="1600" lang="en-US"/>
              <a:t> = 00 and K</a:t>
            </a:r>
            <a:r>
              <a:rPr baseline="-25000" dirty="0" sz="1600" lang="en-US"/>
              <a:t>4</a:t>
            </a:r>
            <a:r>
              <a:rPr dirty="0" sz="1600" lang="en-US"/>
              <a:t> = 50</a:t>
            </a:r>
            <a:r>
              <a:rPr dirty="0" sz="1600" lang="en-IN"/>
              <a:t>)</a:t>
            </a:r>
            <a:endParaRPr dirty="0" sz="1600" lang="en-US"/>
          </a:p>
        </p:txBody>
      </p:sp>
      <p:sp>
        <p:nvSpPr>
          <p:cNvPr id="10488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US"/>
              <a:t>Ideal Implementation against Time-Driven Cache Attacks</a:t>
            </a:r>
            <a:endParaRPr dirty="0" lang="en-IN"/>
          </a:p>
        </p:txBody>
      </p:sp>
      <p:sp>
        <p:nvSpPr>
          <p:cNvPr id="1048867" name="Content Placeholder 2"/>
          <p:cNvSpPr>
            <a:spLocks noGrp="1"/>
          </p:cNvSpPr>
          <p:nvPr>
            <p:ph idx="1"/>
          </p:nvPr>
        </p:nvSpPr>
        <p:spPr>
          <a:xfrm>
            <a:off x="838200" y="2100130"/>
            <a:ext cx="2895600" cy="4043514"/>
          </a:xfrm>
        </p:spPr>
        <p:txBody>
          <a:bodyPr/>
          <a:p>
            <a:r>
              <a:rPr dirty="0" sz="2000" lang="en-US"/>
              <a:t>P</a:t>
            </a:r>
            <a:r>
              <a:rPr baseline="-25000" dirty="0" sz="2000" lang="en-US"/>
              <a:t>0</a:t>
            </a:r>
            <a:r>
              <a:rPr dirty="0" sz="2000" lang="en-US"/>
              <a:t> = 0, all other inputs are random	</a:t>
            </a:r>
          </a:p>
          <a:p>
            <a:r>
              <a:rPr dirty="0" sz="2000" lang="en-US"/>
              <a:t>Make N time measurements </a:t>
            </a:r>
          </a:p>
          <a:p>
            <a:r>
              <a:rPr dirty="0" sz="2000" lang="en-US"/>
              <a:t>Segregate into Y buckets based on value of P</a:t>
            </a:r>
            <a:r>
              <a:rPr baseline="-25000" dirty="0" sz="2000" lang="en-US"/>
              <a:t>4</a:t>
            </a:r>
          </a:p>
          <a:p>
            <a:r>
              <a:rPr dirty="0" sz="2000" lang="en-US"/>
              <a:t>Find average time of each bucket</a:t>
            </a:r>
          </a:p>
          <a:p>
            <a:r>
              <a:rPr dirty="0" sz="2000" lang="en-US"/>
              <a:t>Find deviation of each average from overall average (DOM)</a:t>
            </a:r>
          </a:p>
          <a:p>
            <a:pPr lvl="1">
              <a:buNone/>
            </a:pPr>
            <a:endParaRPr dirty="0" sz="1600" lang="en-US"/>
          </a:p>
          <a:p>
            <a:pPr lvl="1">
              <a:buNone/>
            </a:pPr>
            <a:endParaRPr dirty="0" sz="1600" lang="en-US"/>
          </a:p>
          <a:p>
            <a:pPr lvl="1">
              <a:buNone/>
            </a:pPr>
            <a:endParaRPr dirty="0" sz="1800" lang="en-US"/>
          </a:p>
          <a:p>
            <a:pPr lvl="1"/>
            <a:endParaRPr dirty="0" sz="1800" lang="en-IN"/>
          </a:p>
        </p:txBody>
      </p:sp>
      <p:graphicFrame>
        <p:nvGraphicFramePr>
          <p:cNvPr id="4194319" name="Table 3"/>
          <p:cNvGraphicFramePr>
            <a:graphicFrameLocks noGrp="1"/>
          </p:cNvGraphicFramePr>
          <p:nvPr/>
        </p:nvGraphicFramePr>
        <p:xfrm>
          <a:off x="6705600" y="1354746"/>
          <a:ext cx="2220175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67"/>
                <a:gridCol w="1068708"/>
                <a:gridCol w="685800"/>
              </a:tblGrid>
              <a:tr h="370840">
                <a:tc>
                  <a:txBody>
                    <a:bodyPr/>
                    <a:p>
                      <a:r>
                        <a:rPr dirty="0" sz="1800" lang="en-US"/>
                        <a:t>P4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Average Time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DOM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00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2945.3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1.8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10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2944.4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0.9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20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2943.7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0.2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30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dirty="0" sz="1800" lang="en-US"/>
                        <a:t>2943.7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dirty="0" sz="1800" lang="en-US"/>
                        <a:t>0.2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40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2944.8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1.3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50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2937.4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-6.3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60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2943.3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-0.2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70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2945.8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2.3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: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: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:</a:t>
                      </a:r>
                      <a:endParaRPr dirty="0" sz="180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sz="1800" lang="en-US"/>
                        <a:t>F0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2941.8</a:t>
                      </a:r>
                      <a:endParaRPr dirty="0" sz="1800" lang="en-IN"/>
                    </a:p>
                  </a:txBody>
                </a:tc>
                <a:tc>
                  <a:txBody>
                    <a:bodyPr/>
                    <a:p>
                      <a:r>
                        <a:rPr dirty="0" sz="1800" lang="en-US"/>
                        <a:t>-1.7</a:t>
                      </a:r>
                      <a:endParaRPr dirty="0" sz="1800" lang="en-IN"/>
                    </a:p>
                  </a:txBody>
                </a:tc>
              </a:tr>
            </a:tbl>
          </a:graphicData>
        </a:graphic>
      </p:graphicFrame>
      <p:sp>
        <p:nvSpPr>
          <p:cNvPr id="1048868" name="TextBox 4"/>
          <p:cNvSpPr txBox="1"/>
          <p:nvPr/>
        </p:nvSpPr>
        <p:spPr>
          <a:xfrm>
            <a:off x="6773570" y="5334000"/>
            <a:ext cx="2065630" cy="646331"/>
          </a:xfrm>
          <a:prstGeom prst="rect"/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rtlCol="0" wrap="none">
            <a:spAutoFit/>
          </a:bodyPr>
          <a:p>
            <a:r>
              <a:rPr dirty="0" lang="en-US"/>
              <a:t>Average : 2943.57</a:t>
            </a:r>
          </a:p>
          <a:p>
            <a:r>
              <a:rPr dirty="0" lang="en-US"/>
              <a:t>Maximum : -6.3</a:t>
            </a:r>
            <a:endParaRPr dirty="0" lang="en-IN"/>
          </a:p>
        </p:txBody>
      </p:sp>
      <p:sp>
        <p:nvSpPr>
          <p:cNvPr id="1048869" name="Rectangle 5"/>
          <p:cNvSpPr/>
          <p:nvPr/>
        </p:nvSpPr>
        <p:spPr>
          <a:xfrm>
            <a:off x="6629400" y="3823252"/>
            <a:ext cx="2362200" cy="381000"/>
          </a:xfrm>
          <a:prstGeom prst="rect"/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905" name="Straight Connector 66"/>
          <p:cNvCxnSpPr>
            <a:cxnSpLocks/>
            <a:stCxn id="1048870" idx="3"/>
          </p:cNvCxnSpPr>
          <p:nvPr/>
        </p:nvCxnSpPr>
        <p:spPr>
          <a:xfrm>
            <a:off x="4710316" y="2201496"/>
            <a:ext cx="1719072" cy="2013322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6" name="Straight Connector 68"/>
          <p:cNvCxnSpPr>
            <a:cxnSpLocks/>
          </p:cNvCxnSpPr>
          <p:nvPr/>
        </p:nvCxnSpPr>
        <p:spPr>
          <a:xfrm rot="5400000">
            <a:off x="3038739" y="2925642"/>
            <a:ext cx="2036619" cy="39885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70" name="Rectangle 9"/>
          <p:cNvSpPr/>
          <p:nvPr/>
        </p:nvSpPr>
        <p:spPr>
          <a:xfrm>
            <a:off x="4256476" y="2116991"/>
            <a:ext cx="453840" cy="169009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graphicFrame>
        <p:nvGraphicFramePr>
          <p:cNvPr id="4194320" name="Object 1"/>
          <p:cNvGraphicFramePr>
            <a:graphicFrameLocks noChangeAspect="1"/>
          </p:cNvGraphicFramePr>
          <p:nvPr/>
        </p:nvGraphicFramePr>
        <p:xfrm>
          <a:off x="3714744" y="5572140"/>
          <a:ext cx="28241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spid="_x0000_s820592" imgH="253800" imgW="1473120" progId="Equation.3">
                  <p:embed/>
                </p:oleObj>
              </mc:Choice>
              <mc:Fallback>
                <p:oleObj name="Equation" r:id="rId2" spid="" imgH="253800" imgW="1473120" progId="Equation.3">
                  <p:embed/>
                  <p:pic>
                    <p:nvPicPr>
                      <p:cNvPr id="2097207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5572140"/>
                        <a:ext cx="2824162" cy="42862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US"/>
              <a:t>Different DOM for Different Implementations</a:t>
            </a:r>
            <a:endParaRPr dirty="0" lang="en-IN"/>
          </a:p>
        </p:txBody>
      </p:sp>
      <p:graphicFrame>
        <p:nvGraphicFramePr>
          <p:cNvPr id="4194321" name="Table 4"/>
          <p:cNvGraphicFramePr>
            <a:graphicFrameLocks noGrp="1"/>
          </p:cNvGraphicFramePr>
          <p:nvPr/>
        </p:nvGraphicFramePr>
        <p:xfrm>
          <a:off x="1187624" y="1628800"/>
          <a:ext cx="432048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332"/>
                <a:gridCol w="1582148"/>
              </a:tblGrid>
              <a:tr h="370840">
                <a:tc>
                  <a:txBody>
                    <a:bodyPr/>
                    <a:p>
                      <a:r>
                        <a:rPr dirty="0" lang="en-US"/>
                        <a:t>Implementation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Difference of Means</a:t>
                      </a:r>
                      <a:endParaRPr dirty="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AES (</a:t>
                      </a:r>
                      <a:r>
                        <a:rPr dirty="0" lang="en-US" err="1"/>
                        <a:t>OpenSSL</a:t>
                      </a:r>
                      <a:r>
                        <a:rPr dirty="0" lang="en-US"/>
                        <a:t> 0.9.8a )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-6.5</a:t>
                      </a:r>
                      <a:endParaRPr dirty="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DES (</a:t>
                      </a:r>
                      <a:r>
                        <a:rPr dirty="0" lang="en-US" err="1"/>
                        <a:t>PolarSSL</a:t>
                      </a:r>
                      <a:r>
                        <a:rPr dirty="0" lang="en-US"/>
                        <a:t> 1.1.1 )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+11</a:t>
                      </a:r>
                      <a:endParaRPr dirty="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CAMELLIA</a:t>
                      </a:r>
                      <a:r>
                        <a:rPr baseline="0" dirty="0" lang="en-US"/>
                        <a:t> (</a:t>
                      </a:r>
                      <a:r>
                        <a:rPr baseline="0" dirty="0" lang="en-US" err="1"/>
                        <a:t>PolarSSL</a:t>
                      </a:r>
                      <a:r>
                        <a:rPr baseline="0" dirty="0" lang="en-US"/>
                        <a:t> 1.1.1)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19.2</a:t>
                      </a:r>
                      <a:endParaRPr dirty="0" lang="en-IN"/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dirty="0" lang="en-US"/>
                        <a:t>CLEFIA (Ref. Implementation 1.0)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23.4</a:t>
                      </a:r>
                      <a:endParaRPr dirty="0" lang="en-IN"/>
                    </a:p>
                  </a:txBody>
                </a:tc>
              </a:tr>
            </a:tbl>
          </a:graphicData>
        </a:graphic>
      </p:graphicFrame>
      <p:sp>
        <p:nvSpPr>
          <p:cNvPr id="1048872" name="Down Arrow 5"/>
          <p:cNvSpPr/>
          <p:nvPr/>
        </p:nvSpPr>
        <p:spPr>
          <a:xfrm>
            <a:off x="899592" y="1844824"/>
            <a:ext cx="228600" cy="1981200"/>
          </a:xfrm>
          <a:prstGeom prst="downArrow"/>
          <a:gradFill flip="none" rotWithShape="1">
            <a:gsLst>
              <a:gs pos="0">
                <a:srgbClr val="0000F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73" name="TextBox 6"/>
          <p:cNvSpPr txBox="1"/>
          <p:nvPr/>
        </p:nvSpPr>
        <p:spPr>
          <a:xfrm rot="5400000">
            <a:off x="-264321" y="2648697"/>
            <a:ext cx="212109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Easiness  to attack</a:t>
            </a:r>
            <a:endParaRPr dirty="0" lang="en-IN"/>
          </a:p>
        </p:txBody>
      </p:sp>
      <p:pic>
        <p:nvPicPr>
          <p:cNvPr id="2097209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72000" y="2996952"/>
            <a:ext cx="4094088" cy="3709039"/>
          </a:xfrm>
          <a:prstGeom prst="rect"/>
        </p:spPr>
      </p:pic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dirty="0" sz="3600" lang="en-US"/>
              <a:t>Effect of Micro-architecture in Cache Memory in Superscalar Processors</a:t>
            </a:r>
            <a:endParaRPr dirty="0" sz="3600" lang="en-IN"/>
          </a:p>
        </p:txBody>
      </p:sp>
      <p:sp>
        <p:nvSpPr>
          <p:cNvPr id="1048875" name="Content Placeholder 2"/>
          <p:cNvSpPr>
            <a:spLocks noGrp="1"/>
          </p:cNvSpPr>
          <p:nvPr>
            <p:ph idx="1"/>
          </p:nvPr>
        </p:nvSpPr>
        <p:spPr>
          <a:xfrm>
            <a:off x="1435100" y="4071942"/>
            <a:ext cx="7499350" cy="2209800"/>
          </a:xfrm>
        </p:spPr>
        <p:txBody>
          <a:bodyPr/>
          <a:p>
            <a:r>
              <a:rPr dirty="0" sz="2800" lang="en-US"/>
              <a:t>Assume the cache is clean before executing a snippet</a:t>
            </a:r>
            <a:endParaRPr dirty="0" sz="2800" lang="en-IN"/>
          </a:p>
        </p:txBody>
      </p:sp>
      <p:sp>
        <p:nvSpPr>
          <p:cNvPr id="1048876" name="TextBox 9"/>
          <p:cNvSpPr txBox="1"/>
          <p:nvPr/>
        </p:nvSpPr>
        <p:spPr>
          <a:xfrm>
            <a:off x="2275870" y="1857364"/>
            <a:ext cx="1502976" cy="461665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400" lang="en-US"/>
              <a:t>Snippet A</a:t>
            </a:r>
            <a:endParaRPr dirty="0" sz="2400" lang="en-IN"/>
          </a:p>
        </p:txBody>
      </p:sp>
      <p:sp>
        <p:nvSpPr>
          <p:cNvPr id="1048877" name="TextBox 11"/>
          <p:cNvSpPr txBox="1"/>
          <p:nvPr/>
        </p:nvSpPr>
        <p:spPr>
          <a:xfrm>
            <a:off x="6324600" y="1857364"/>
            <a:ext cx="1519968" cy="461665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400" lang="en-US"/>
              <a:t>Snippet B</a:t>
            </a:r>
            <a:endParaRPr dirty="0" sz="2400" lang="en-IN"/>
          </a:p>
        </p:txBody>
      </p:sp>
      <p:sp>
        <p:nvSpPr>
          <p:cNvPr id="1048878" name="TextBox 12"/>
          <p:cNvSpPr txBox="1"/>
          <p:nvPr/>
        </p:nvSpPr>
        <p:spPr>
          <a:xfrm>
            <a:off x="4214810" y="4857760"/>
            <a:ext cx="2140330" cy="523220"/>
          </a:xfrm>
          <a:prstGeom prst="rect"/>
          <a:solidFill>
            <a:schemeClr val="accent2"/>
          </a:solidFill>
        </p:spPr>
        <p:txBody>
          <a:bodyPr rtlCol="0" wrap="none">
            <a:spAutoFit/>
          </a:bodyPr>
          <a:p>
            <a:pPr algn="ctr"/>
            <a:r>
              <a:rPr dirty="0" sz="2800" lang="en-US"/>
              <a:t>Snippet A !!!</a:t>
            </a:r>
            <a:endParaRPr dirty="0" sz="2800" lang="en-IN"/>
          </a:p>
        </p:txBody>
      </p:sp>
      <p:pic>
        <p:nvPicPr>
          <p:cNvPr id="2097210" name="Picture 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619924" y="2428868"/>
            <a:ext cx="3380704" cy="1600200"/>
          </a:xfrm>
          <a:prstGeom prst="rect"/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209721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411639" y="2390764"/>
            <a:ext cx="3518079" cy="1676400"/>
          </a:xfrm>
          <a:prstGeom prst="rect"/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sp>
        <p:nvSpPr>
          <p:cNvPr id="1048879" name="TextBox 10"/>
          <p:cNvSpPr txBox="1"/>
          <p:nvPr/>
        </p:nvSpPr>
        <p:spPr>
          <a:xfrm>
            <a:off x="1643042" y="4857760"/>
            <a:ext cx="2560316" cy="461665"/>
          </a:xfrm>
          <a:prstGeom prst="rect"/>
          <a:noFill/>
        </p:spPr>
        <p:txBody>
          <a:bodyPr rtlCol="0" wrap="none">
            <a:spAutoFit/>
          </a:bodyPr>
          <a:p>
            <a:r>
              <a:rPr b="1" dirty="0" sz="2400" lang="en-US">
                <a:solidFill>
                  <a:srgbClr val="0000FF"/>
                </a:solidFill>
              </a:rPr>
              <a:t>Which is faster?</a:t>
            </a:r>
            <a:endParaRPr b="1" dirty="0" sz="2400" lang="en-IN">
              <a:solidFill>
                <a:srgbClr val="0000FF"/>
              </a:solidFill>
            </a:endParaRPr>
          </a:p>
        </p:txBody>
      </p:sp>
      <p:sp>
        <p:nvSpPr>
          <p:cNvPr id="1048880" name="TextBox 13"/>
          <p:cNvSpPr txBox="1"/>
          <p:nvPr/>
        </p:nvSpPr>
        <p:spPr>
          <a:xfrm>
            <a:off x="1169085" y="5429264"/>
            <a:ext cx="7866607" cy="1200328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dirty="0" sz="2400" lang="en-US"/>
              <a:t>In Superscalar processors cache misses can be</a:t>
            </a:r>
          </a:p>
          <a:p>
            <a:pPr algn="ctr"/>
            <a:r>
              <a:rPr dirty="0" sz="2400" lang="en-US"/>
              <a:t>pipelined and parallelized provided there are no memory</a:t>
            </a:r>
          </a:p>
          <a:p>
            <a:pPr algn="ctr"/>
            <a:r>
              <a:rPr dirty="0" sz="2400" lang="en-US"/>
              <a:t>dependencies</a:t>
            </a:r>
            <a:endParaRPr dirty="0" sz="2400" lang="en-IN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2"/>
                                        <p:tgtEl>
                                          <p:spTgt spid="10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78" grpId="0" animBg="1"/>
      <p:bldP spid="10488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dirty="0" sz="3200" lang="en-US"/>
              <a:t>Which Implementation </a:t>
            </a:r>
            <a:br>
              <a:rPr dirty="0" sz="3200" lang="en-US"/>
            </a:br>
            <a:r>
              <a:rPr dirty="0" sz="3200" lang="en-US"/>
              <a:t>is Faster in a Superscalar Processor?</a:t>
            </a:r>
            <a:endParaRPr dirty="0" sz="3200" lang="en-IN"/>
          </a:p>
        </p:txBody>
      </p:sp>
      <p:sp>
        <p:nvSpPr>
          <p:cNvPr id="1048882" name="TextBox 9"/>
          <p:cNvSpPr txBox="1"/>
          <p:nvPr/>
        </p:nvSpPr>
        <p:spPr>
          <a:xfrm>
            <a:off x="6092071" y="1600200"/>
            <a:ext cx="1519968" cy="461665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400" lang="en-US"/>
              <a:t>Snippet B</a:t>
            </a:r>
            <a:endParaRPr dirty="0" sz="2400" lang="en-IN"/>
          </a:p>
        </p:txBody>
      </p:sp>
      <p:sp>
        <p:nvSpPr>
          <p:cNvPr id="1048883" name="TextBox 11"/>
          <p:cNvSpPr txBox="1"/>
          <p:nvPr/>
        </p:nvSpPr>
        <p:spPr>
          <a:xfrm>
            <a:off x="2320010" y="1600200"/>
            <a:ext cx="1519968" cy="461665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400" lang="en-US"/>
              <a:t>Snippet A</a:t>
            </a:r>
            <a:endParaRPr dirty="0" sz="2400" lang="en-IN"/>
          </a:p>
        </p:txBody>
      </p:sp>
      <p:sp>
        <p:nvSpPr>
          <p:cNvPr id="1048884" name="TextBox 12"/>
          <p:cNvSpPr txBox="1"/>
          <p:nvPr/>
        </p:nvSpPr>
        <p:spPr>
          <a:xfrm>
            <a:off x="2438400" y="5715000"/>
            <a:ext cx="4960011" cy="830997"/>
          </a:xfrm>
          <a:prstGeom prst="rect"/>
          <a:solidFill>
            <a:schemeClr val="accent2"/>
          </a:solidFill>
        </p:spPr>
        <p:txBody>
          <a:bodyPr rtlCol="0" wrap="none">
            <a:spAutoFit/>
          </a:bodyPr>
          <a:p>
            <a:pPr algn="ctr"/>
            <a:r>
              <a:rPr dirty="0" sz="2400" lang="en-US"/>
              <a:t>Cache misses in Snippet A can be </a:t>
            </a:r>
          </a:p>
          <a:p>
            <a:pPr algn="ctr"/>
            <a:r>
              <a:rPr dirty="0" sz="2400" lang="en-US"/>
              <a:t>pipelined and parallelized</a:t>
            </a:r>
            <a:endParaRPr dirty="0" sz="2400" lang="en-IN"/>
          </a:p>
        </p:txBody>
      </p:sp>
      <p:sp>
        <p:nvSpPr>
          <p:cNvPr id="1048885" name="Rectangle 13"/>
          <p:cNvSpPr/>
          <p:nvPr/>
        </p:nvSpPr>
        <p:spPr>
          <a:xfrm>
            <a:off x="5416401" y="4352922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6" name="Rectangle 14"/>
          <p:cNvSpPr/>
          <p:nvPr/>
        </p:nvSpPr>
        <p:spPr>
          <a:xfrm>
            <a:off x="6964208" y="4595807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7" name="Rectangle 15"/>
          <p:cNvSpPr/>
          <p:nvPr/>
        </p:nvSpPr>
        <p:spPr>
          <a:xfrm>
            <a:off x="7092801" y="4833925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907" name="Straight Connector 17"/>
          <p:cNvCxnSpPr>
            <a:cxnSpLocks/>
          </p:cNvCxnSpPr>
          <p:nvPr/>
        </p:nvCxnSpPr>
        <p:spPr>
          <a:xfrm>
            <a:off x="1600200" y="5332412"/>
            <a:ext cx="2667000" cy="1588"/>
          </a:xfrm>
          <a:prstGeom prst="line"/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8" name="Rectangle 10"/>
          <p:cNvSpPr/>
          <p:nvPr/>
        </p:nvSpPr>
        <p:spPr>
          <a:xfrm>
            <a:off x="5253418" y="4114800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9" name="Freeform 20"/>
          <p:cNvSpPr/>
          <p:nvPr/>
        </p:nvSpPr>
        <p:spPr>
          <a:xfrm>
            <a:off x="4830084" y="2616200"/>
            <a:ext cx="573617" cy="1879600"/>
          </a:xfrm>
          <a:custGeom>
            <a:avLst/>
            <a:gdLst>
              <a:gd name="connsiteX0" fmla="*/ 573617 w 573617"/>
              <a:gd name="connsiteY0" fmla="*/ 0 h 1879600"/>
              <a:gd name="connsiteX1" fmla="*/ 2117 w 573617"/>
              <a:gd name="connsiteY1" fmla="*/ 1028700 h 1879600"/>
              <a:gd name="connsiteX2" fmla="*/ 560917 w 573617"/>
              <a:gd name="connsiteY2" fmla="*/ 1879600 h 1879600"/>
              <a:gd name="connsiteX3" fmla="*/ 560917 w 573617"/>
              <a:gd name="connsiteY3" fmla="*/ 187960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617" h="1879600">
                <a:moveTo>
                  <a:pt x="573617" y="0"/>
                </a:moveTo>
                <a:cubicBezTo>
                  <a:pt x="288925" y="357716"/>
                  <a:pt x="4234" y="715433"/>
                  <a:pt x="2117" y="1028700"/>
                </a:cubicBezTo>
                <a:cubicBezTo>
                  <a:pt x="0" y="1341967"/>
                  <a:pt x="560917" y="1879600"/>
                  <a:pt x="560917" y="1879600"/>
                </a:cubicBezTo>
                <a:lnTo>
                  <a:pt x="560917" y="1879600"/>
                </a:ln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90" name="TextBox 21"/>
          <p:cNvSpPr txBox="1"/>
          <p:nvPr/>
        </p:nvSpPr>
        <p:spPr>
          <a:xfrm>
            <a:off x="2514600" y="5345668"/>
            <a:ext cx="62068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time</a:t>
            </a:r>
          </a:p>
        </p:txBody>
      </p:sp>
      <p:sp>
        <p:nvSpPr>
          <p:cNvPr id="1048891" name="Freeform 22"/>
          <p:cNvSpPr/>
          <p:nvPr/>
        </p:nvSpPr>
        <p:spPr>
          <a:xfrm>
            <a:off x="4914751" y="2997200"/>
            <a:ext cx="2063750" cy="1739900"/>
          </a:xfrm>
          <a:custGeom>
            <a:avLst/>
            <a:gdLst>
              <a:gd name="connsiteX0" fmla="*/ 501650 w 2063750"/>
              <a:gd name="connsiteY0" fmla="*/ 0 h 1739900"/>
              <a:gd name="connsiteX1" fmla="*/ 260350 w 2063750"/>
              <a:gd name="connsiteY1" fmla="*/ 571500 h 1739900"/>
              <a:gd name="connsiteX2" fmla="*/ 2063750 w 2063750"/>
              <a:gd name="connsiteY2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3750" h="1739900">
                <a:moveTo>
                  <a:pt x="501650" y="0"/>
                </a:moveTo>
                <a:cubicBezTo>
                  <a:pt x="250825" y="140758"/>
                  <a:pt x="0" y="281517"/>
                  <a:pt x="260350" y="571500"/>
                </a:cubicBezTo>
                <a:cubicBezTo>
                  <a:pt x="520700" y="861483"/>
                  <a:pt x="1292225" y="1300691"/>
                  <a:pt x="2063750" y="173990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92" name="Freeform 25"/>
          <p:cNvSpPr/>
          <p:nvPr/>
        </p:nvSpPr>
        <p:spPr>
          <a:xfrm>
            <a:off x="4768691" y="3352800"/>
            <a:ext cx="2190750" cy="1600200"/>
          </a:xfrm>
          <a:custGeom>
            <a:avLst/>
            <a:gdLst>
              <a:gd name="connsiteX0" fmla="*/ 539750 w 2178050"/>
              <a:gd name="connsiteY0" fmla="*/ 0 h 1701800"/>
              <a:gd name="connsiteX1" fmla="*/ 273050 w 2178050"/>
              <a:gd name="connsiteY1" fmla="*/ 444500 h 1701800"/>
              <a:gd name="connsiteX2" fmla="*/ 2178050 w 2178050"/>
              <a:gd name="connsiteY2" fmla="*/ 17018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050" h="1701800">
                <a:moveTo>
                  <a:pt x="539750" y="0"/>
                </a:moveTo>
                <a:cubicBezTo>
                  <a:pt x="269875" y="80433"/>
                  <a:pt x="0" y="160867"/>
                  <a:pt x="273050" y="444500"/>
                </a:cubicBezTo>
                <a:cubicBezTo>
                  <a:pt x="546100" y="728133"/>
                  <a:pt x="1362075" y="1214966"/>
                  <a:pt x="2178050" y="170180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93" name="Rectangle 26"/>
          <p:cNvSpPr/>
          <p:nvPr/>
        </p:nvSpPr>
        <p:spPr>
          <a:xfrm>
            <a:off x="1710410" y="4398963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4" name="Rectangle 27"/>
          <p:cNvSpPr/>
          <p:nvPr/>
        </p:nvSpPr>
        <p:spPr>
          <a:xfrm>
            <a:off x="1939010" y="4643437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5" name="Rectangle 28"/>
          <p:cNvSpPr/>
          <p:nvPr/>
        </p:nvSpPr>
        <p:spPr>
          <a:xfrm>
            <a:off x="2091410" y="4886319"/>
            <a:ext cx="1676400" cy="219081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908" name="Straight Connector 29"/>
          <p:cNvCxnSpPr>
            <a:cxnSpLocks/>
          </p:cNvCxnSpPr>
          <p:nvPr/>
        </p:nvCxnSpPr>
        <p:spPr>
          <a:xfrm>
            <a:off x="5715000" y="5345112"/>
            <a:ext cx="2667000" cy="1588"/>
          </a:xfrm>
          <a:prstGeom prst="line"/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96" name="Rectangle 30"/>
          <p:cNvSpPr/>
          <p:nvPr/>
        </p:nvSpPr>
        <p:spPr>
          <a:xfrm>
            <a:off x="1547427" y="4156078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7" name="Freeform 31"/>
          <p:cNvSpPr/>
          <p:nvPr/>
        </p:nvSpPr>
        <p:spPr>
          <a:xfrm>
            <a:off x="857224" y="2286000"/>
            <a:ext cx="586317" cy="1879600"/>
          </a:xfrm>
          <a:custGeom>
            <a:avLst/>
            <a:gdLst>
              <a:gd name="connsiteX0" fmla="*/ 586317 w 586317"/>
              <a:gd name="connsiteY0" fmla="*/ 0 h 1879600"/>
              <a:gd name="connsiteX1" fmla="*/ 14817 w 586317"/>
              <a:gd name="connsiteY1" fmla="*/ 901700 h 1879600"/>
              <a:gd name="connsiteX2" fmla="*/ 497417 w 586317"/>
              <a:gd name="connsiteY2" fmla="*/ 187960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317" h="1879600">
                <a:moveTo>
                  <a:pt x="586317" y="0"/>
                </a:moveTo>
                <a:cubicBezTo>
                  <a:pt x="307975" y="294216"/>
                  <a:pt x="29634" y="588433"/>
                  <a:pt x="14817" y="901700"/>
                </a:cubicBezTo>
                <a:cubicBezTo>
                  <a:pt x="0" y="1214967"/>
                  <a:pt x="248708" y="1547283"/>
                  <a:pt x="497417" y="187960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98" name="Freeform 32"/>
          <p:cNvSpPr/>
          <p:nvPr/>
        </p:nvSpPr>
        <p:spPr>
          <a:xfrm>
            <a:off x="956707" y="2819400"/>
            <a:ext cx="573617" cy="1689100"/>
          </a:xfrm>
          <a:custGeom>
            <a:avLst/>
            <a:gdLst>
              <a:gd name="connsiteX0" fmla="*/ 573617 w 573617"/>
              <a:gd name="connsiteY0" fmla="*/ 0 h 1879600"/>
              <a:gd name="connsiteX1" fmla="*/ 2117 w 573617"/>
              <a:gd name="connsiteY1" fmla="*/ 1028700 h 1879600"/>
              <a:gd name="connsiteX2" fmla="*/ 560917 w 573617"/>
              <a:gd name="connsiteY2" fmla="*/ 1879600 h 1879600"/>
              <a:gd name="connsiteX3" fmla="*/ 560917 w 573617"/>
              <a:gd name="connsiteY3" fmla="*/ 187960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617" h="1879600">
                <a:moveTo>
                  <a:pt x="573617" y="0"/>
                </a:moveTo>
                <a:cubicBezTo>
                  <a:pt x="288925" y="357716"/>
                  <a:pt x="4234" y="715433"/>
                  <a:pt x="2117" y="1028700"/>
                </a:cubicBezTo>
                <a:cubicBezTo>
                  <a:pt x="0" y="1341967"/>
                  <a:pt x="560917" y="1879600"/>
                  <a:pt x="560917" y="1879600"/>
                </a:cubicBezTo>
                <a:lnTo>
                  <a:pt x="560917" y="1879600"/>
                </a:ln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99" name="Freeform 33"/>
          <p:cNvSpPr/>
          <p:nvPr/>
        </p:nvSpPr>
        <p:spPr>
          <a:xfrm>
            <a:off x="1208760" y="3124200"/>
            <a:ext cx="730250" cy="1676400"/>
          </a:xfrm>
          <a:custGeom>
            <a:avLst/>
            <a:gdLst>
              <a:gd name="connsiteX0" fmla="*/ 501650 w 2063750"/>
              <a:gd name="connsiteY0" fmla="*/ 0 h 1739900"/>
              <a:gd name="connsiteX1" fmla="*/ 260350 w 2063750"/>
              <a:gd name="connsiteY1" fmla="*/ 571500 h 1739900"/>
              <a:gd name="connsiteX2" fmla="*/ 2063750 w 2063750"/>
              <a:gd name="connsiteY2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3750" h="1739900">
                <a:moveTo>
                  <a:pt x="501650" y="0"/>
                </a:moveTo>
                <a:cubicBezTo>
                  <a:pt x="250825" y="140758"/>
                  <a:pt x="0" y="281517"/>
                  <a:pt x="260350" y="571500"/>
                </a:cubicBezTo>
                <a:cubicBezTo>
                  <a:pt x="520700" y="861483"/>
                  <a:pt x="1292225" y="1300691"/>
                  <a:pt x="2063750" y="173990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00" name="Freeform 34"/>
          <p:cNvSpPr/>
          <p:nvPr/>
        </p:nvSpPr>
        <p:spPr>
          <a:xfrm>
            <a:off x="1196060" y="3365500"/>
            <a:ext cx="895350" cy="1663700"/>
          </a:xfrm>
          <a:custGeom>
            <a:avLst/>
            <a:gdLst>
              <a:gd name="connsiteX0" fmla="*/ 539750 w 2178050"/>
              <a:gd name="connsiteY0" fmla="*/ 0 h 1701800"/>
              <a:gd name="connsiteX1" fmla="*/ 273050 w 2178050"/>
              <a:gd name="connsiteY1" fmla="*/ 444500 h 1701800"/>
              <a:gd name="connsiteX2" fmla="*/ 2178050 w 2178050"/>
              <a:gd name="connsiteY2" fmla="*/ 17018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050" h="1701800">
                <a:moveTo>
                  <a:pt x="539750" y="0"/>
                </a:moveTo>
                <a:cubicBezTo>
                  <a:pt x="269875" y="80433"/>
                  <a:pt x="0" y="160867"/>
                  <a:pt x="273050" y="444500"/>
                </a:cubicBezTo>
                <a:cubicBezTo>
                  <a:pt x="546100" y="728133"/>
                  <a:pt x="1362075" y="1214966"/>
                  <a:pt x="2178050" y="170180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01" name="TextBox 35"/>
          <p:cNvSpPr txBox="1"/>
          <p:nvPr/>
        </p:nvSpPr>
        <p:spPr>
          <a:xfrm>
            <a:off x="6629400" y="5334000"/>
            <a:ext cx="62068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time</a:t>
            </a:r>
          </a:p>
        </p:txBody>
      </p:sp>
      <p:pic>
        <p:nvPicPr>
          <p:cNvPr id="2097212" name="Picture 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05610" y="2057400"/>
            <a:ext cx="3380704" cy="1600200"/>
          </a:xfrm>
          <a:prstGeom prst="rect"/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2097213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340201" y="1981200"/>
            <a:ext cx="3518079" cy="1676400"/>
          </a:xfrm>
          <a:prstGeom prst="rect"/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sp>
        <p:nvSpPr>
          <p:cNvPr id="1048902" name="Freeform 19"/>
          <p:cNvSpPr/>
          <p:nvPr/>
        </p:nvSpPr>
        <p:spPr>
          <a:xfrm>
            <a:off x="4730601" y="2286000"/>
            <a:ext cx="685800" cy="1866900"/>
          </a:xfrm>
          <a:custGeom>
            <a:avLst/>
            <a:gdLst>
              <a:gd name="connsiteX0" fmla="*/ 586317 w 586317"/>
              <a:gd name="connsiteY0" fmla="*/ 0 h 1879600"/>
              <a:gd name="connsiteX1" fmla="*/ 14817 w 586317"/>
              <a:gd name="connsiteY1" fmla="*/ 901700 h 1879600"/>
              <a:gd name="connsiteX2" fmla="*/ 497417 w 586317"/>
              <a:gd name="connsiteY2" fmla="*/ 187960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317" h="1879600">
                <a:moveTo>
                  <a:pt x="586317" y="0"/>
                </a:moveTo>
                <a:cubicBezTo>
                  <a:pt x="307975" y="294216"/>
                  <a:pt x="29634" y="588433"/>
                  <a:pt x="14817" y="901700"/>
                </a:cubicBezTo>
                <a:cubicBezTo>
                  <a:pt x="0" y="1214967"/>
                  <a:pt x="248708" y="1547283"/>
                  <a:pt x="497417" y="187960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0"/>
                                        <p:tgtEl>
                                          <p:spTgt spid="104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1" id="12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1000" id="13"/>
                                        <p:tgtEl>
                                          <p:spTgt spid="1048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6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1000" id="18"/>
                                        <p:tgtEl>
                                          <p:spTgt spid="104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1"/>
                                        <p:tgtEl>
                                          <p:spTgt spid="1048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1" id="23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1000" id="24"/>
                                        <p:tgtEl>
                                          <p:spTgt spid="1048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27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1000" id="29"/>
                                        <p:tgtEl>
                                          <p:spTgt spid="104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32"/>
                                        <p:tgtEl>
                                          <p:spTgt spid="104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1" id="34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1000" id="35"/>
                                        <p:tgtEl>
                                          <p:spTgt spid="10488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38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1000" id="40"/>
                                        <p:tgtEl>
                                          <p:spTgt spid="104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3"/>
                                        <p:tgtEl>
                                          <p:spTgt spid="104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1" id="45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1000" id="46"/>
                                        <p:tgtEl>
                                          <p:spTgt spid="1048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52"/>
                                        <p:tgtEl>
                                          <p:spTgt spid="104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55"/>
                                        <p:tgtEl>
                                          <p:spTgt spid="104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1" id="57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1000" id="58"/>
                                        <p:tgtEl>
                                          <p:spTgt spid="1048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61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63"/>
                                        <p:tgtEl>
                                          <p:spTgt spid="104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66"/>
                                        <p:tgtEl>
                                          <p:spTgt spid="104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1" id="68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69"/>
                                        <p:tgtEl>
                                          <p:spTgt spid="1048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72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4"/>
                                        <p:tgtEl>
                                          <p:spTgt spid="104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5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7"/>
                                        <p:tgtEl>
                                          <p:spTgt spid="104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1" id="79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80"/>
                                        <p:tgtEl>
                                          <p:spTgt spid="104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2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83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85"/>
                                        <p:tgtEl>
                                          <p:spTgt spid="104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6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88"/>
                                        <p:tgtEl>
                                          <p:spTgt spid="104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1" id="90" nodeType="after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91"/>
                                        <p:tgtEl>
                                          <p:spTgt spid="1048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5" grpId="0" animBg="1"/>
      <p:bldP spid="1048886" grpId="0" animBg="1"/>
      <p:bldP spid="1048887" grpId="0" animBg="1"/>
      <p:bldP spid="1048888" grpId="0" animBg="1"/>
      <p:bldP spid="1048889" grpId="0" animBg="1"/>
      <p:bldP spid="1048889" grpId="1" animBg="1"/>
      <p:bldP spid="1048891" grpId="0" animBg="1"/>
      <p:bldP spid="1048891" grpId="1" animBg="1"/>
      <p:bldP spid="1048892" grpId="0" animBg="1"/>
      <p:bldP spid="1048892" grpId="1" animBg="1"/>
      <p:bldP spid="1048893" grpId="0" animBg="1"/>
      <p:bldP spid="1048894" grpId="0" animBg="1"/>
      <p:bldP spid="1048895" grpId="0" animBg="1"/>
      <p:bldP spid="1048896" grpId="0" animBg="1"/>
      <p:bldP spid="1048897" grpId="0" animBg="1"/>
      <p:bldP spid="1048897" grpId="1" animBg="1"/>
      <p:bldP spid="1048898" grpId="0" animBg="1"/>
      <p:bldP spid="1048898" grpId="1" animBg="1"/>
      <p:bldP spid="1048899" grpId="0" animBg="1"/>
      <p:bldP spid="1048899" grpId="1" animBg="1"/>
      <p:bldP spid="1048900" grpId="0" animBg="1"/>
      <p:bldP spid="1048900" grpId="1" animBg="1"/>
      <p:bldP spid="1048902" grpId="0" animBg="1"/>
      <p:bldP spid="104890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dirty="0" sz="3300" lang="en-US">
                <a:effectLst/>
                <a:latin typeface="Gill Sans MT" pitchFamily="34" charset="0"/>
              </a:rPr>
              <a:t>Memory Access in a Cipher</a:t>
            </a:r>
          </a:p>
        </p:txBody>
      </p:sp>
      <p:sp>
        <p:nvSpPr>
          <p:cNvPr id="1048904" name="Rectangle 4"/>
          <p:cNvSpPr>
            <a:spLocks noChangeArrowheads="1"/>
          </p:cNvSpPr>
          <p:nvPr/>
        </p:nvSpPr>
        <p:spPr bwMode="auto">
          <a:xfrm>
            <a:off x="18097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05" name="Rectangle 5"/>
          <p:cNvSpPr>
            <a:spLocks noChangeArrowheads="1"/>
          </p:cNvSpPr>
          <p:nvPr/>
        </p:nvSpPr>
        <p:spPr bwMode="auto">
          <a:xfrm>
            <a:off x="22669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06" name="Rectangle 6"/>
          <p:cNvSpPr>
            <a:spLocks noChangeArrowheads="1"/>
          </p:cNvSpPr>
          <p:nvPr/>
        </p:nvSpPr>
        <p:spPr bwMode="auto">
          <a:xfrm>
            <a:off x="27241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07" name="Rectangle 7"/>
          <p:cNvSpPr>
            <a:spLocks noChangeArrowheads="1"/>
          </p:cNvSpPr>
          <p:nvPr/>
        </p:nvSpPr>
        <p:spPr bwMode="auto">
          <a:xfrm>
            <a:off x="31813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08" name="Rectangle 8"/>
          <p:cNvSpPr>
            <a:spLocks noChangeArrowheads="1"/>
          </p:cNvSpPr>
          <p:nvPr/>
        </p:nvSpPr>
        <p:spPr bwMode="auto">
          <a:xfrm>
            <a:off x="3638550" y="168404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09" name="Rectangle 9"/>
          <p:cNvSpPr>
            <a:spLocks noChangeArrowheads="1"/>
          </p:cNvSpPr>
          <p:nvPr/>
        </p:nvSpPr>
        <p:spPr bwMode="auto">
          <a:xfrm>
            <a:off x="40957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0" name="Rectangle 10"/>
          <p:cNvSpPr>
            <a:spLocks noChangeArrowheads="1"/>
          </p:cNvSpPr>
          <p:nvPr/>
        </p:nvSpPr>
        <p:spPr bwMode="auto">
          <a:xfrm>
            <a:off x="45529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1" name="Rectangle 11"/>
          <p:cNvSpPr>
            <a:spLocks noChangeArrowheads="1"/>
          </p:cNvSpPr>
          <p:nvPr/>
        </p:nvSpPr>
        <p:spPr bwMode="auto">
          <a:xfrm>
            <a:off x="50101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2" name="Rectangle 12"/>
          <p:cNvSpPr>
            <a:spLocks noChangeArrowheads="1"/>
          </p:cNvSpPr>
          <p:nvPr/>
        </p:nvSpPr>
        <p:spPr bwMode="auto">
          <a:xfrm>
            <a:off x="54673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3" name="Rectangle 13"/>
          <p:cNvSpPr>
            <a:spLocks noChangeArrowheads="1"/>
          </p:cNvSpPr>
          <p:nvPr/>
        </p:nvSpPr>
        <p:spPr bwMode="auto">
          <a:xfrm>
            <a:off x="59245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4" name="Rectangle 14"/>
          <p:cNvSpPr>
            <a:spLocks noChangeArrowheads="1"/>
          </p:cNvSpPr>
          <p:nvPr/>
        </p:nvSpPr>
        <p:spPr bwMode="auto">
          <a:xfrm>
            <a:off x="63817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5" name="Rectangle 15"/>
          <p:cNvSpPr>
            <a:spLocks noChangeArrowheads="1"/>
          </p:cNvSpPr>
          <p:nvPr/>
        </p:nvSpPr>
        <p:spPr bwMode="auto">
          <a:xfrm>
            <a:off x="68389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6" name="Rectangle 16"/>
          <p:cNvSpPr>
            <a:spLocks noChangeArrowheads="1"/>
          </p:cNvSpPr>
          <p:nvPr/>
        </p:nvSpPr>
        <p:spPr bwMode="auto">
          <a:xfrm>
            <a:off x="72961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7" name="Rectangle 17"/>
          <p:cNvSpPr>
            <a:spLocks noChangeArrowheads="1"/>
          </p:cNvSpPr>
          <p:nvPr/>
        </p:nvSpPr>
        <p:spPr bwMode="auto">
          <a:xfrm>
            <a:off x="77533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8" name="Rectangle 18"/>
          <p:cNvSpPr>
            <a:spLocks noChangeArrowheads="1"/>
          </p:cNvSpPr>
          <p:nvPr/>
        </p:nvSpPr>
        <p:spPr bwMode="auto">
          <a:xfrm>
            <a:off x="82105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19" name="Rectangle 19"/>
          <p:cNvSpPr>
            <a:spLocks noChangeArrowheads="1"/>
          </p:cNvSpPr>
          <p:nvPr/>
        </p:nvSpPr>
        <p:spPr bwMode="auto">
          <a:xfrm>
            <a:off x="8667750" y="1676400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cxnSp>
        <p:nvCxnSpPr>
          <p:cNvPr id="3145909" name="Straight Arrow Connector 37"/>
          <p:cNvCxnSpPr>
            <a:cxnSpLocks/>
            <a:stCxn id="1048904" idx="2"/>
          </p:cNvCxnSpPr>
          <p:nvPr/>
        </p:nvCxnSpPr>
        <p:spPr>
          <a:xfrm rot="16200000" flipH="1">
            <a:off x="2190750" y="17907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0" name="Straight Arrow Connector 39"/>
          <p:cNvCxnSpPr>
            <a:cxnSpLocks/>
            <a:stCxn id="1048904" idx="2"/>
          </p:cNvCxnSpPr>
          <p:nvPr/>
        </p:nvCxnSpPr>
        <p:spPr>
          <a:xfrm rot="16200000" flipH="1">
            <a:off x="1962150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1" name="Straight Arrow Connector 41"/>
          <p:cNvCxnSpPr>
            <a:cxnSpLocks/>
            <a:stCxn id="1048904" idx="2"/>
          </p:cNvCxnSpPr>
          <p:nvPr/>
        </p:nvCxnSpPr>
        <p:spPr>
          <a:xfrm rot="16200000" flipH="1">
            <a:off x="1733550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2" name="Straight Arrow Connector 45"/>
          <p:cNvCxnSpPr>
            <a:cxnSpLocks/>
            <a:stCxn id="1048904" idx="2"/>
          </p:cNvCxnSpPr>
          <p:nvPr/>
        </p:nvCxnSpPr>
        <p:spPr>
          <a:xfrm rot="5400000">
            <a:off x="1504951" y="24765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3" name="Straight Arrow Connector 49"/>
          <p:cNvCxnSpPr>
            <a:cxnSpLocks/>
            <a:stCxn id="1048905" idx="2"/>
          </p:cNvCxnSpPr>
          <p:nvPr/>
        </p:nvCxnSpPr>
        <p:spPr>
          <a:xfrm rot="5400000">
            <a:off x="1733550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4" name="Straight Arrow Connector 52"/>
          <p:cNvCxnSpPr>
            <a:cxnSpLocks/>
            <a:stCxn id="1048905" idx="2"/>
          </p:cNvCxnSpPr>
          <p:nvPr/>
        </p:nvCxnSpPr>
        <p:spPr>
          <a:xfrm rot="5400000">
            <a:off x="1962151" y="24765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5" name="Straight Arrow Connector 55"/>
          <p:cNvCxnSpPr>
            <a:cxnSpLocks/>
            <a:stCxn id="1048905" idx="2"/>
          </p:cNvCxnSpPr>
          <p:nvPr/>
        </p:nvCxnSpPr>
        <p:spPr>
          <a:xfrm rot="16200000" flipH="1">
            <a:off x="2190750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6" name="Straight Arrow Connector 57"/>
          <p:cNvCxnSpPr>
            <a:cxnSpLocks/>
            <a:stCxn id="1048905" idx="2"/>
          </p:cNvCxnSpPr>
          <p:nvPr/>
        </p:nvCxnSpPr>
        <p:spPr>
          <a:xfrm rot="16200000" flipH="1">
            <a:off x="2419350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7" name="Straight Arrow Connector 59"/>
          <p:cNvCxnSpPr>
            <a:cxnSpLocks/>
            <a:stCxn id="1048906" idx="2"/>
          </p:cNvCxnSpPr>
          <p:nvPr/>
        </p:nvCxnSpPr>
        <p:spPr>
          <a:xfrm rot="5400000">
            <a:off x="1962150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8" name="Straight Arrow Connector 61"/>
          <p:cNvCxnSpPr>
            <a:cxnSpLocks/>
            <a:stCxn id="1048906" idx="2"/>
          </p:cNvCxnSpPr>
          <p:nvPr/>
        </p:nvCxnSpPr>
        <p:spPr>
          <a:xfrm rot="5400000">
            <a:off x="2190750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9" name="Straight Arrow Connector 63"/>
          <p:cNvCxnSpPr>
            <a:cxnSpLocks/>
            <a:stCxn id="1048906" idx="2"/>
          </p:cNvCxnSpPr>
          <p:nvPr/>
        </p:nvCxnSpPr>
        <p:spPr>
          <a:xfrm rot="5400000">
            <a:off x="2419351" y="24765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0" name="Straight Arrow Connector 65"/>
          <p:cNvCxnSpPr>
            <a:cxnSpLocks/>
            <a:stCxn id="1048906" idx="2"/>
          </p:cNvCxnSpPr>
          <p:nvPr/>
        </p:nvCxnSpPr>
        <p:spPr>
          <a:xfrm rot="16200000" flipH="1">
            <a:off x="2647950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1" name="Straight Arrow Connector 67"/>
          <p:cNvCxnSpPr>
            <a:cxnSpLocks/>
            <a:stCxn id="1048907" idx="2"/>
          </p:cNvCxnSpPr>
          <p:nvPr/>
        </p:nvCxnSpPr>
        <p:spPr>
          <a:xfrm rot="5400000">
            <a:off x="2247900" y="17716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2" name="Straight Arrow Connector 69"/>
          <p:cNvCxnSpPr>
            <a:cxnSpLocks/>
            <a:stCxn id="1048907" idx="2"/>
          </p:cNvCxnSpPr>
          <p:nvPr/>
        </p:nvCxnSpPr>
        <p:spPr>
          <a:xfrm rot="5400000">
            <a:off x="2419350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3" name="Straight Arrow Connector 71"/>
          <p:cNvCxnSpPr>
            <a:cxnSpLocks/>
            <a:stCxn id="1048907" idx="2"/>
          </p:cNvCxnSpPr>
          <p:nvPr/>
        </p:nvCxnSpPr>
        <p:spPr>
          <a:xfrm rot="5400000">
            <a:off x="2647950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4" name="Straight Arrow Connector 73"/>
          <p:cNvCxnSpPr>
            <a:cxnSpLocks/>
            <a:stCxn id="1048907" idx="2"/>
          </p:cNvCxnSpPr>
          <p:nvPr/>
        </p:nvCxnSpPr>
        <p:spPr>
          <a:xfrm rot="5400000">
            <a:off x="2876551" y="2476500"/>
            <a:ext cx="990600" cy="3175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5" name="Straight Arrow Connector 74"/>
          <p:cNvCxnSpPr>
            <a:cxnSpLocks/>
          </p:cNvCxnSpPr>
          <p:nvPr/>
        </p:nvCxnSpPr>
        <p:spPr>
          <a:xfrm rot="16200000" flipH="1">
            <a:off x="3983038" y="17907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6" name="Straight Arrow Connector 75"/>
          <p:cNvCxnSpPr>
            <a:cxnSpLocks/>
          </p:cNvCxnSpPr>
          <p:nvPr/>
        </p:nvCxnSpPr>
        <p:spPr>
          <a:xfrm rot="16200000" flipH="1">
            <a:off x="37544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7" name="Straight Arrow Connector 76"/>
          <p:cNvCxnSpPr>
            <a:cxnSpLocks/>
          </p:cNvCxnSpPr>
          <p:nvPr/>
        </p:nvCxnSpPr>
        <p:spPr>
          <a:xfrm rot="16200000" flipH="1">
            <a:off x="35258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8" name="Straight Arrow Connector 77"/>
          <p:cNvCxnSpPr>
            <a:cxnSpLocks/>
          </p:cNvCxnSpPr>
          <p:nvPr/>
        </p:nvCxnSpPr>
        <p:spPr>
          <a:xfrm rot="5400000">
            <a:off x="32964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29" name="Straight Arrow Connector 78"/>
          <p:cNvCxnSpPr>
            <a:cxnSpLocks/>
          </p:cNvCxnSpPr>
          <p:nvPr/>
        </p:nvCxnSpPr>
        <p:spPr>
          <a:xfrm rot="5400000">
            <a:off x="35258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0" name="Straight Arrow Connector 79"/>
          <p:cNvCxnSpPr>
            <a:cxnSpLocks/>
          </p:cNvCxnSpPr>
          <p:nvPr/>
        </p:nvCxnSpPr>
        <p:spPr>
          <a:xfrm rot="5400000">
            <a:off x="37536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1" name="Straight Arrow Connector 80"/>
          <p:cNvCxnSpPr>
            <a:cxnSpLocks/>
          </p:cNvCxnSpPr>
          <p:nvPr/>
        </p:nvCxnSpPr>
        <p:spPr>
          <a:xfrm rot="16200000" flipH="1">
            <a:off x="39830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2" name="Straight Arrow Connector 81"/>
          <p:cNvCxnSpPr>
            <a:cxnSpLocks/>
          </p:cNvCxnSpPr>
          <p:nvPr/>
        </p:nvCxnSpPr>
        <p:spPr>
          <a:xfrm rot="16200000" flipH="1">
            <a:off x="42116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3" name="Straight Arrow Connector 82"/>
          <p:cNvCxnSpPr>
            <a:cxnSpLocks/>
          </p:cNvCxnSpPr>
          <p:nvPr/>
        </p:nvCxnSpPr>
        <p:spPr>
          <a:xfrm rot="5400000">
            <a:off x="37544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4" name="Straight Arrow Connector 83"/>
          <p:cNvCxnSpPr>
            <a:cxnSpLocks/>
          </p:cNvCxnSpPr>
          <p:nvPr/>
        </p:nvCxnSpPr>
        <p:spPr>
          <a:xfrm rot="5400000">
            <a:off x="39830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5" name="Straight Arrow Connector 84"/>
          <p:cNvCxnSpPr>
            <a:cxnSpLocks/>
          </p:cNvCxnSpPr>
          <p:nvPr/>
        </p:nvCxnSpPr>
        <p:spPr>
          <a:xfrm rot="5400000">
            <a:off x="42108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6" name="Straight Arrow Connector 85"/>
          <p:cNvCxnSpPr>
            <a:cxnSpLocks/>
          </p:cNvCxnSpPr>
          <p:nvPr/>
        </p:nvCxnSpPr>
        <p:spPr>
          <a:xfrm rot="16200000" flipH="1">
            <a:off x="44402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7" name="Straight Arrow Connector 86"/>
          <p:cNvCxnSpPr>
            <a:cxnSpLocks/>
          </p:cNvCxnSpPr>
          <p:nvPr/>
        </p:nvCxnSpPr>
        <p:spPr>
          <a:xfrm rot="5400000">
            <a:off x="4040188" y="17716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8" name="Straight Arrow Connector 87"/>
          <p:cNvCxnSpPr>
            <a:cxnSpLocks/>
          </p:cNvCxnSpPr>
          <p:nvPr/>
        </p:nvCxnSpPr>
        <p:spPr>
          <a:xfrm rot="5400000">
            <a:off x="42116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9" name="Straight Arrow Connector 88"/>
          <p:cNvCxnSpPr>
            <a:cxnSpLocks/>
          </p:cNvCxnSpPr>
          <p:nvPr/>
        </p:nvCxnSpPr>
        <p:spPr>
          <a:xfrm rot="5400000">
            <a:off x="44402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0" name="Straight Arrow Connector 89"/>
          <p:cNvCxnSpPr>
            <a:cxnSpLocks/>
          </p:cNvCxnSpPr>
          <p:nvPr/>
        </p:nvCxnSpPr>
        <p:spPr>
          <a:xfrm rot="5400000">
            <a:off x="46680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1" name="Straight Arrow Connector 90"/>
          <p:cNvCxnSpPr>
            <a:cxnSpLocks/>
          </p:cNvCxnSpPr>
          <p:nvPr/>
        </p:nvCxnSpPr>
        <p:spPr>
          <a:xfrm rot="16200000" flipH="1">
            <a:off x="5811838" y="17907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2" name="Straight Arrow Connector 91"/>
          <p:cNvCxnSpPr>
            <a:cxnSpLocks/>
          </p:cNvCxnSpPr>
          <p:nvPr/>
        </p:nvCxnSpPr>
        <p:spPr>
          <a:xfrm rot="16200000" flipH="1">
            <a:off x="55832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3" name="Straight Arrow Connector 92"/>
          <p:cNvCxnSpPr>
            <a:cxnSpLocks/>
          </p:cNvCxnSpPr>
          <p:nvPr/>
        </p:nvCxnSpPr>
        <p:spPr>
          <a:xfrm rot="16200000" flipH="1">
            <a:off x="53546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4" name="Straight Arrow Connector 93"/>
          <p:cNvCxnSpPr>
            <a:cxnSpLocks/>
          </p:cNvCxnSpPr>
          <p:nvPr/>
        </p:nvCxnSpPr>
        <p:spPr>
          <a:xfrm rot="5400000">
            <a:off x="51252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5" name="Straight Arrow Connector 94"/>
          <p:cNvCxnSpPr>
            <a:cxnSpLocks/>
          </p:cNvCxnSpPr>
          <p:nvPr/>
        </p:nvCxnSpPr>
        <p:spPr>
          <a:xfrm rot="5400000">
            <a:off x="53546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6" name="Straight Arrow Connector 95"/>
          <p:cNvCxnSpPr>
            <a:cxnSpLocks/>
          </p:cNvCxnSpPr>
          <p:nvPr/>
        </p:nvCxnSpPr>
        <p:spPr>
          <a:xfrm rot="5400000">
            <a:off x="55824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7" name="Straight Arrow Connector 96"/>
          <p:cNvCxnSpPr>
            <a:cxnSpLocks/>
          </p:cNvCxnSpPr>
          <p:nvPr/>
        </p:nvCxnSpPr>
        <p:spPr>
          <a:xfrm rot="16200000" flipH="1">
            <a:off x="58118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8" name="Straight Arrow Connector 97"/>
          <p:cNvCxnSpPr>
            <a:cxnSpLocks/>
          </p:cNvCxnSpPr>
          <p:nvPr/>
        </p:nvCxnSpPr>
        <p:spPr>
          <a:xfrm rot="16200000" flipH="1">
            <a:off x="60404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9" name="Straight Arrow Connector 98"/>
          <p:cNvCxnSpPr>
            <a:cxnSpLocks/>
          </p:cNvCxnSpPr>
          <p:nvPr/>
        </p:nvCxnSpPr>
        <p:spPr>
          <a:xfrm rot="5400000">
            <a:off x="55832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0" name="Straight Arrow Connector 99"/>
          <p:cNvCxnSpPr>
            <a:cxnSpLocks/>
          </p:cNvCxnSpPr>
          <p:nvPr/>
        </p:nvCxnSpPr>
        <p:spPr>
          <a:xfrm rot="5400000">
            <a:off x="58118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1" name="Straight Arrow Connector 100"/>
          <p:cNvCxnSpPr>
            <a:cxnSpLocks/>
          </p:cNvCxnSpPr>
          <p:nvPr/>
        </p:nvCxnSpPr>
        <p:spPr>
          <a:xfrm rot="5400000">
            <a:off x="60396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2" name="Straight Arrow Connector 101"/>
          <p:cNvCxnSpPr>
            <a:cxnSpLocks/>
          </p:cNvCxnSpPr>
          <p:nvPr/>
        </p:nvCxnSpPr>
        <p:spPr>
          <a:xfrm rot="16200000" flipH="1">
            <a:off x="62690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3" name="Straight Arrow Connector 102"/>
          <p:cNvCxnSpPr>
            <a:cxnSpLocks/>
          </p:cNvCxnSpPr>
          <p:nvPr/>
        </p:nvCxnSpPr>
        <p:spPr>
          <a:xfrm rot="5400000">
            <a:off x="5868988" y="17716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4" name="Straight Arrow Connector 103"/>
          <p:cNvCxnSpPr>
            <a:cxnSpLocks/>
          </p:cNvCxnSpPr>
          <p:nvPr/>
        </p:nvCxnSpPr>
        <p:spPr>
          <a:xfrm rot="5400000">
            <a:off x="60404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5" name="Straight Arrow Connector 104"/>
          <p:cNvCxnSpPr>
            <a:cxnSpLocks/>
          </p:cNvCxnSpPr>
          <p:nvPr/>
        </p:nvCxnSpPr>
        <p:spPr>
          <a:xfrm rot="5400000">
            <a:off x="62690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6" name="Straight Arrow Connector 105"/>
          <p:cNvCxnSpPr>
            <a:cxnSpLocks/>
          </p:cNvCxnSpPr>
          <p:nvPr/>
        </p:nvCxnSpPr>
        <p:spPr>
          <a:xfrm rot="5400000">
            <a:off x="64968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7" name="Straight Arrow Connector 106"/>
          <p:cNvCxnSpPr>
            <a:cxnSpLocks/>
          </p:cNvCxnSpPr>
          <p:nvPr/>
        </p:nvCxnSpPr>
        <p:spPr>
          <a:xfrm rot="16200000" flipH="1">
            <a:off x="7640638" y="1790700"/>
            <a:ext cx="990600" cy="13716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8" name="Straight Arrow Connector 107"/>
          <p:cNvCxnSpPr>
            <a:cxnSpLocks/>
          </p:cNvCxnSpPr>
          <p:nvPr/>
        </p:nvCxnSpPr>
        <p:spPr>
          <a:xfrm rot="16200000" flipH="1">
            <a:off x="74120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9" name="Straight Arrow Connector 108"/>
          <p:cNvCxnSpPr>
            <a:cxnSpLocks/>
          </p:cNvCxnSpPr>
          <p:nvPr/>
        </p:nvCxnSpPr>
        <p:spPr>
          <a:xfrm rot="16200000" flipH="1">
            <a:off x="71834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0" name="Straight Arrow Connector 109"/>
          <p:cNvCxnSpPr>
            <a:cxnSpLocks/>
          </p:cNvCxnSpPr>
          <p:nvPr/>
        </p:nvCxnSpPr>
        <p:spPr>
          <a:xfrm rot="5400000">
            <a:off x="69540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1" name="Straight Arrow Connector 110"/>
          <p:cNvCxnSpPr>
            <a:cxnSpLocks/>
          </p:cNvCxnSpPr>
          <p:nvPr/>
        </p:nvCxnSpPr>
        <p:spPr>
          <a:xfrm rot="5400000">
            <a:off x="71834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2" name="Straight Arrow Connector 111"/>
          <p:cNvCxnSpPr>
            <a:cxnSpLocks/>
          </p:cNvCxnSpPr>
          <p:nvPr/>
        </p:nvCxnSpPr>
        <p:spPr>
          <a:xfrm rot="5400000">
            <a:off x="74112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3" name="Straight Arrow Connector 112"/>
          <p:cNvCxnSpPr>
            <a:cxnSpLocks/>
          </p:cNvCxnSpPr>
          <p:nvPr/>
        </p:nvCxnSpPr>
        <p:spPr>
          <a:xfrm rot="16200000" flipH="1">
            <a:off x="76406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4" name="Straight Arrow Connector 113"/>
          <p:cNvCxnSpPr>
            <a:cxnSpLocks/>
          </p:cNvCxnSpPr>
          <p:nvPr/>
        </p:nvCxnSpPr>
        <p:spPr>
          <a:xfrm rot="16200000" flipH="1">
            <a:off x="78692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5" name="Straight Arrow Connector 114"/>
          <p:cNvCxnSpPr>
            <a:cxnSpLocks/>
          </p:cNvCxnSpPr>
          <p:nvPr/>
        </p:nvCxnSpPr>
        <p:spPr>
          <a:xfrm rot="5400000">
            <a:off x="74120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6" name="Straight Arrow Connector 115"/>
          <p:cNvCxnSpPr>
            <a:cxnSpLocks/>
          </p:cNvCxnSpPr>
          <p:nvPr/>
        </p:nvCxnSpPr>
        <p:spPr>
          <a:xfrm rot="5400000">
            <a:off x="76406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7" name="Straight Arrow Connector 116"/>
          <p:cNvCxnSpPr>
            <a:cxnSpLocks/>
          </p:cNvCxnSpPr>
          <p:nvPr/>
        </p:nvCxnSpPr>
        <p:spPr>
          <a:xfrm rot="5400000">
            <a:off x="78684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8" name="Straight Arrow Connector 117"/>
          <p:cNvCxnSpPr>
            <a:cxnSpLocks/>
          </p:cNvCxnSpPr>
          <p:nvPr/>
        </p:nvCxnSpPr>
        <p:spPr>
          <a:xfrm rot="16200000" flipH="1">
            <a:off x="80978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9" name="Straight Arrow Connector 118"/>
          <p:cNvCxnSpPr>
            <a:cxnSpLocks/>
          </p:cNvCxnSpPr>
          <p:nvPr/>
        </p:nvCxnSpPr>
        <p:spPr>
          <a:xfrm rot="5400000">
            <a:off x="7697788" y="1771650"/>
            <a:ext cx="914400" cy="13335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70" name="Straight Arrow Connector 119"/>
          <p:cNvCxnSpPr>
            <a:cxnSpLocks/>
          </p:cNvCxnSpPr>
          <p:nvPr/>
        </p:nvCxnSpPr>
        <p:spPr>
          <a:xfrm rot="5400000">
            <a:off x="7869238" y="2019300"/>
            <a:ext cx="990600" cy="9144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71" name="Straight Arrow Connector 120"/>
          <p:cNvCxnSpPr>
            <a:cxnSpLocks/>
          </p:cNvCxnSpPr>
          <p:nvPr/>
        </p:nvCxnSpPr>
        <p:spPr>
          <a:xfrm rot="5400000">
            <a:off x="8097838" y="2247900"/>
            <a:ext cx="990600" cy="457200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72" name="Straight Arrow Connector 121"/>
          <p:cNvCxnSpPr>
            <a:cxnSpLocks/>
          </p:cNvCxnSpPr>
          <p:nvPr/>
        </p:nvCxnSpPr>
        <p:spPr>
          <a:xfrm rot="5400000">
            <a:off x="8325644" y="2477294"/>
            <a:ext cx="990600" cy="1588"/>
          </a:xfrm>
          <a:prstGeom prst="straightConnector1"/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20" name="Text Box 102"/>
          <p:cNvSpPr txBox="1">
            <a:spLocks noChangeArrowheads="1"/>
          </p:cNvSpPr>
          <p:nvPr/>
        </p:nvSpPr>
        <p:spPr bwMode="auto">
          <a:xfrm>
            <a:off x="819150" y="1676400"/>
            <a:ext cx="1047750" cy="36671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Round 1</a:t>
            </a:r>
          </a:p>
        </p:txBody>
      </p:sp>
      <p:sp>
        <p:nvSpPr>
          <p:cNvPr id="1048921" name="Text Box 103"/>
          <p:cNvSpPr txBox="1">
            <a:spLocks noChangeArrowheads="1"/>
          </p:cNvSpPr>
          <p:nvPr/>
        </p:nvSpPr>
        <p:spPr bwMode="auto">
          <a:xfrm>
            <a:off x="838200" y="2986088"/>
            <a:ext cx="1047750" cy="36671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lang="en-US"/>
              <a:t>Round 2</a:t>
            </a:r>
          </a:p>
        </p:txBody>
      </p:sp>
      <p:sp>
        <p:nvSpPr>
          <p:cNvPr id="1048922" name="Rectangle 122"/>
          <p:cNvSpPr/>
          <p:nvPr/>
        </p:nvSpPr>
        <p:spPr>
          <a:xfrm>
            <a:off x="3352800" y="3895722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3" name="Rectangle 125"/>
          <p:cNvSpPr/>
          <p:nvPr/>
        </p:nvSpPr>
        <p:spPr>
          <a:xfrm>
            <a:off x="3200400" y="3657600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4" name="Rectangle 126"/>
          <p:cNvSpPr/>
          <p:nvPr/>
        </p:nvSpPr>
        <p:spPr>
          <a:xfrm>
            <a:off x="3505200" y="4127805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5" name="Rectangle 127"/>
          <p:cNvSpPr/>
          <p:nvPr/>
        </p:nvSpPr>
        <p:spPr>
          <a:xfrm>
            <a:off x="3657600" y="4364025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6" name="Rectangle 128"/>
          <p:cNvSpPr/>
          <p:nvPr/>
        </p:nvSpPr>
        <p:spPr>
          <a:xfrm>
            <a:off x="5486400" y="4833925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7" name="Rectangle 129"/>
          <p:cNvSpPr/>
          <p:nvPr/>
        </p:nvSpPr>
        <p:spPr>
          <a:xfrm>
            <a:off x="5323417" y="4595803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8" name="Rectangle 130"/>
          <p:cNvSpPr/>
          <p:nvPr/>
        </p:nvSpPr>
        <p:spPr>
          <a:xfrm>
            <a:off x="5638800" y="5066009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9" name="Rectangle 131"/>
          <p:cNvSpPr/>
          <p:nvPr/>
        </p:nvSpPr>
        <p:spPr>
          <a:xfrm>
            <a:off x="5791200" y="5305403"/>
            <a:ext cx="1676400" cy="228600"/>
          </a:xfrm>
          <a:prstGeom prst="rect"/>
          <a:solidFill>
            <a:schemeClr val="accent3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30" name="Left Brace 132"/>
          <p:cNvSpPr/>
          <p:nvPr/>
        </p:nvSpPr>
        <p:spPr>
          <a:xfrm>
            <a:off x="2743200" y="3690925"/>
            <a:ext cx="228600" cy="914400"/>
          </a:xfrm>
          <a:prstGeom prst="leftBrace"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cxnSp>
        <p:nvCxnSpPr>
          <p:cNvPr id="3145973" name="Straight Connector 134"/>
          <p:cNvCxnSpPr>
            <a:cxnSpLocks/>
          </p:cNvCxnSpPr>
          <p:nvPr/>
        </p:nvCxnSpPr>
        <p:spPr>
          <a:xfrm>
            <a:off x="2286000" y="4605325"/>
            <a:ext cx="5486400" cy="1588"/>
          </a:xfrm>
          <a:prstGeom prst="line"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1" name="Left Brace 135"/>
          <p:cNvSpPr/>
          <p:nvPr/>
        </p:nvSpPr>
        <p:spPr>
          <a:xfrm>
            <a:off x="2743200" y="4605325"/>
            <a:ext cx="228600" cy="914400"/>
          </a:xfrm>
          <a:prstGeom prst="leftBrace"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32" name="TextBox 136"/>
          <p:cNvSpPr txBox="1"/>
          <p:nvPr/>
        </p:nvSpPr>
        <p:spPr>
          <a:xfrm>
            <a:off x="1752600" y="3995725"/>
            <a:ext cx="1056700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Round 1</a:t>
            </a:r>
          </a:p>
        </p:txBody>
      </p:sp>
      <p:sp>
        <p:nvSpPr>
          <p:cNvPr id="1048933" name="TextBox 137"/>
          <p:cNvSpPr txBox="1"/>
          <p:nvPr/>
        </p:nvSpPr>
        <p:spPr>
          <a:xfrm>
            <a:off x="1752600" y="4910125"/>
            <a:ext cx="1056700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Round 2</a:t>
            </a:r>
          </a:p>
        </p:txBody>
      </p:sp>
      <p:sp>
        <p:nvSpPr>
          <p:cNvPr id="1048934" name="TextBox 123"/>
          <p:cNvSpPr txBox="1"/>
          <p:nvPr/>
        </p:nvSpPr>
        <p:spPr>
          <a:xfrm>
            <a:off x="2357422" y="5572140"/>
            <a:ext cx="5596404" cy="923330"/>
          </a:xfrm>
          <a:prstGeom prst="rect"/>
          <a:noFill/>
          <a:ln>
            <a:solidFill>
              <a:srgbClr val="FF0000"/>
            </a:solidFill>
          </a:ln>
        </p:spPr>
        <p:txBody>
          <a:bodyPr rtlCol="0" wrap="none">
            <a:spAutoFit/>
          </a:bodyPr>
          <a:p>
            <a:r>
              <a:rPr dirty="0" lang="en-US"/>
              <a:t>In a cipher, memory accesses within a round can</a:t>
            </a:r>
          </a:p>
          <a:p>
            <a:r>
              <a:rPr dirty="0" lang="en-US"/>
              <a:t>be parallelized and pipelined. But memory accesses </a:t>
            </a:r>
          </a:p>
          <a:p>
            <a:r>
              <a:rPr dirty="0" lang="en-US"/>
              <a:t>across rounds should be serialized</a:t>
            </a:r>
            <a:endParaRPr dirty="0" lang="en-IN"/>
          </a:p>
        </p:txBody>
      </p:sp>
      <p:sp>
        <p:nvSpPr>
          <p:cNvPr id="1048935" name="Rectangle 124"/>
          <p:cNvSpPr>
            <a:spLocks noChangeArrowheads="1"/>
          </p:cNvSpPr>
          <p:nvPr/>
        </p:nvSpPr>
        <p:spPr bwMode="auto">
          <a:xfrm>
            <a:off x="18105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36" name="Rectangle 133"/>
          <p:cNvSpPr>
            <a:spLocks noChangeArrowheads="1"/>
          </p:cNvSpPr>
          <p:nvPr/>
        </p:nvSpPr>
        <p:spPr bwMode="auto">
          <a:xfrm>
            <a:off x="22677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37" name="Rectangle 138"/>
          <p:cNvSpPr>
            <a:spLocks noChangeArrowheads="1"/>
          </p:cNvSpPr>
          <p:nvPr/>
        </p:nvSpPr>
        <p:spPr bwMode="auto">
          <a:xfrm>
            <a:off x="27249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38" name="Rectangle 139"/>
          <p:cNvSpPr>
            <a:spLocks noChangeArrowheads="1"/>
          </p:cNvSpPr>
          <p:nvPr/>
        </p:nvSpPr>
        <p:spPr bwMode="auto">
          <a:xfrm>
            <a:off x="31821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39" name="Rectangle 140"/>
          <p:cNvSpPr>
            <a:spLocks noChangeArrowheads="1"/>
          </p:cNvSpPr>
          <p:nvPr/>
        </p:nvSpPr>
        <p:spPr bwMode="auto">
          <a:xfrm>
            <a:off x="3639344" y="300459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0" name="Rectangle 141"/>
          <p:cNvSpPr>
            <a:spLocks noChangeArrowheads="1"/>
          </p:cNvSpPr>
          <p:nvPr/>
        </p:nvSpPr>
        <p:spPr bwMode="auto">
          <a:xfrm>
            <a:off x="40965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1" name="Rectangle 142"/>
          <p:cNvSpPr>
            <a:spLocks noChangeArrowheads="1"/>
          </p:cNvSpPr>
          <p:nvPr/>
        </p:nvSpPr>
        <p:spPr bwMode="auto">
          <a:xfrm>
            <a:off x="45537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2" name="Rectangle 143"/>
          <p:cNvSpPr>
            <a:spLocks noChangeArrowheads="1"/>
          </p:cNvSpPr>
          <p:nvPr/>
        </p:nvSpPr>
        <p:spPr bwMode="auto">
          <a:xfrm>
            <a:off x="50109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3" name="Rectangle 144"/>
          <p:cNvSpPr>
            <a:spLocks noChangeArrowheads="1"/>
          </p:cNvSpPr>
          <p:nvPr/>
        </p:nvSpPr>
        <p:spPr bwMode="auto">
          <a:xfrm>
            <a:off x="54681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4" name="Rectangle 145"/>
          <p:cNvSpPr>
            <a:spLocks noChangeArrowheads="1"/>
          </p:cNvSpPr>
          <p:nvPr/>
        </p:nvSpPr>
        <p:spPr bwMode="auto">
          <a:xfrm>
            <a:off x="59253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5" name="Rectangle 146"/>
          <p:cNvSpPr>
            <a:spLocks noChangeArrowheads="1"/>
          </p:cNvSpPr>
          <p:nvPr/>
        </p:nvSpPr>
        <p:spPr bwMode="auto">
          <a:xfrm>
            <a:off x="63825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6" name="Rectangle 147"/>
          <p:cNvSpPr>
            <a:spLocks noChangeArrowheads="1"/>
          </p:cNvSpPr>
          <p:nvPr/>
        </p:nvSpPr>
        <p:spPr bwMode="auto">
          <a:xfrm>
            <a:off x="68397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7" name="Rectangle 148"/>
          <p:cNvSpPr>
            <a:spLocks noChangeArrowheads="1"/>
          </p:cNvSpPr>
          <p:nvPr/>
        </p:nvSpPr>
        <p:spPr bwMode="auto">
          <a:xfrm>
            <a:off x="72969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8" name="Rectangle 149"/>
          <p:cNvSpPr>
            <a:spLocks noChangeArrowheads="1"/>
          </p:cNvSpPr>
          <p:nvPr/>
        </p:nvSpPr>
        <p:spPr bwMode="auto">
          <a:xfrm>
            <a:off x="77541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49" name="Rectangle 150"/>
          <p:cNvSpPr>
            <a:spLocks noChangeArrowheads="1"/>
          </p:cNvSpPr>
          <p:nvPr/>
        </p:nvSpPr>
        <p:spPr bwMode="auto">
          <a:xfrm>
            <a:off x="82113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  <p:sp>
        <p:nvSpPr>
          <p:cNvPr id="1048950" name="Rectangle 151"/>
          <p:cNvSpPr>
            <a:spLocks noChangeArrowheads="1"/>
          </p:cNvSpPr>
          <p:nvPr/>
        </p:nvSpPr>
        <p:spPr bwMode="auto">
          <a:xfrm>
            <a:off x="8668544" y="2996952"/>
            <a:ext cx="381000" cy="304800"/>
          </a:xfrm>
          <a:prstGeom prst="rect"/>
          <a:solidFill>
            <a:schemeClr val="folHlink"/>
          </a:solidFill>
          <a:ln w="25400" algn="ctr">
            <a:solidFill>
              <a:srgbClr val="085091"/>
            </a:solidFill>
            <a:miter lim="800000"/>
            <a:headEnd/>
            <a:tailEnd/>
          </a:ln>
        </p:spPr>
        <p:txBody>
          <a:bodyPr anchor="ctr"/>
          <a:p>
            <a:pPr algn="ctr"/>
            <a:r>
              <a:rPr dirty="0" lang="en-US">
                <a:solidFill>
                  <a:schemeClr val="lt1"/>
                </a:solidFill>
                <a:latin typeface="+mn-lt"/>
                <a:ea typeface="+mn-ea"/>
              </a:rPr>
              <a:t>T</a:t>
            </a:r>
          </a:p>
        </p:txBody>
      </p:sp>
    </p:spTree>
  </p:cSld>
  <p:clrMapOvr>
    <a:masterClrMapping/>
  </p:clrMapOvr>
  <p:transition>
    <p:dissolve/>
  </p:transition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US"/>
              <a:t>A Model for Block Cipher Implementations</a:t>
            </a:r>
          </a:p>
        </p:txBody>
      </p:sp>
      <p:pic>
        <p:nvPicPr>
          <p:cNvPr id="2097214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4245429" y="1828800"/>
            <a:ext cx="4898570" cy="137160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7215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066800" y="1981200"/>
            <a:ext cx="3200400" cy="3720465"/>
          </a:xfrm>
          <a:prstGeom prst="rect"/>
          <a:solidFill>
            <a:schemeClr val="accent1">
              <a:alpha val="58000"/>
            </a:schemeClr>
          </a:solidFill>
          <a:ln w="57150" cap="rnd">
            <a:solidFill>
              <a:schemeClr val="accent1"/>
            </a:solidFill>
            <a:bevel/>
            <a:headEnd/>
            <a:tailEnd/>
          </a:ln>
          <a:effectLst>
            <a:outerShdw algn="ctr" blurRad="50800" dir="5400000" dist="50800" rotWithShape="0">
              <a:schemeClr val="accent6">
                <a:lumMod val="20000"/>
                <a:lumOff val="80000"/>
              </a:schemeClr>
            </a:outerShdw>
          </a:effectLst>
        </p:spPr>
      </p:pic>
      <p:pic>
        <p:nvPicPr>
          <p:cNvPr id="2097216" name="Picture 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4343400" y="3571876"/>
            <a:ext cx="4800600" cy="2680236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952" name="Oval 2"/>
          <p:cNvSpPr/>
          <p:nvPr/>
        </p:nvSpPr>
        <p:spPr>
          <a:xfrm>
            <a:off x="827584" y="2924944"/>
            <a:ext cx="3744416" cy="648072"/>
          </a:xfrm>
          <a:prstGeom prst="ellipse"/>
          <a:noFill/>
          <a:ln w="28575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53" name="Oval 6"/>
          <p:cNvSpPr/>
          <p:nvPr/>
        </p:nvSpPr>
        <p:spPr>
          <a:xfrm>
            <a:off x="859751" y="4149080"/>
            <a:ext cx="3744416" cy="648072"/>
          </a:xfrm>
          <a:prstGeom prst="ellipse"/>
          <a:noFill/>
          <a:ln w="28575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54" name="TextBox 3"/>
          <p:cNvSpPr txBox="1"/>
          <p:nvPr/>
        </p:nvSpPr>
        <p:spPr>
          <a:xfrm>
            <a:off x="2339752" y="6093296"/>
            <a:ext cx="1775696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Table Accesses</a:t>
            </a:r>
          </a:p>
        </p:txBody>
      </p:sp>
      <p:cxnSp>
        <p:nvCxnSpPr>
          <p:cNvPr id="3145974" name="Straight Arrow Connector 5"/>
          <p:cNvCxnSpPr>
            <a:cxnSpLocks/>
            <a:stCxn id="1048954" idx="0"/>
          </p:cNvCxnSpPr>
          <p:nvPr/>
        </p:nvCxnSpPr>
        <p:spPr>
          <a:xfrm flipH="1" flipV="1">
            <a:off x="3203849" y="4797152"/>
            <a:ext cx="23751" cy="1296144"/>
          </a:xfrm>
          <a:prstGeom prst="straightConnector1"/>
          <a:ln>
            <a:solidFill>
              <a:srgbClr val="C32D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 descr="F:\PSD FOF NPTEL PPT\64f59690baf9ee45b55c640ae9fcf0df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7706304" y="4177325"/>
            <a:ext cx="1267211" cy="1705860"/>
          </a:xfrm>
          <a:prstGeom prst="rect"/>
          <a:noFill/>
        </p:spPr>
      </p:pic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914400" y="264503"/>
            <a:ext cx="7886700" cy="738291"/>
          </a:xfrm>
        </p:spPr>
        <p:txBody>
          <a:bodyPr>
            <a:normAutofit/>
          </a:bodyPr>
          <a:p>
            <a:r>
              <a:rPr dirty="0" sz="2700" lang="en-US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rPr>
              <a:t>Micro-architectural Attacks: Design for Security</a:t>
            </a:r>
          </a:p>
        </p:txBody>
      </p:sp>
      <p:sp>
        <p:nvSpPr>
          <p:cNvPr id="1048650" name="TextBox 71"/>
          <p:cNvSpPr txBox="1"/>
          <p:nvPr/>
        </p:nvSpPr>
        <p:spPr>
          <a:xfrm>
            <a:off x="5694426" y="914400"/>
            <a:ext cx="3106674" cy="3293209"/>
          </a:xfrm>
          <a:prstGeom prst="rect"/>
          <a:solidFill>
            <a:srgbClr val="FEB80A"/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dirty="0" sz="1600" lang="en-US"/>
              <a:t>To quote Bruce </a:t>
            </a:r>
            <a:r>
              <a:rPr dirty="0" sz="1600" lang="en-US" err="1"/>
              <a:t>Schneier</a:t>
            </a:r>
            <a:r>
              <a:rPr dirty="0" sz="1600" lang="en-US"/>
              <a:t>, “</a:t>
            </a:r>
            <a:r>
              <a:rPr b="1" dirty="0" sz="1600" lang="en-US"/>
              <a:t>Fixing them either requires a patch that results in a major performance hit, or is impossible and requires a re-architecture of conditional execution in future CPU chips. </a:t>
            </a:r>
            <a:r>
              <a:rPr dirty="0" sz="1600" lang="en-US"/>
              <a:t>It shouldn't be surprising given that microprocessor designers have been building insecure hardware for 20 years. What's surprising is that it took 20 years to discover it." </a:t>
            </a:r>
          </a:p>
        </p:txBody>
      </p:sp>
      <p:sp>
        <p:nvSpPr>
          <p:cNvPr id="1048651" name="TextBox 72"/>
          <p:cNvSpPr txBox="1"/>
          <p:nvPr/>
        </p:nvSpPr>
        <p:spPr>
          <a:xfrm>
            <a:off x="1143000" y="5187320"/>
            <a:ext cx="6803226" cy="1200329"/>
          </a:xfrm>
          <a:prstGeom prst="rect"/>
          <a:noFill/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dirty="0" sz="1500" lang="en-US">
                <a:solidFill>
                  <a:srgbClr val="FF0000"/>
                </a:solidFill>
              </a:rPr>
              <a:t>Reference: </a:t>
            </a:r>
            <a:r>
              <a:rPr dirty="0" i="1" lang="en-US" err="1"/>
              <a:t>Spectre</a:t>
            </a:r>
            <a:r>
              <a:rPr dirty="0" i="1" lang="en-US"/>
              <a:t> and Meltdown, </a:t>
            </a:r>
            <a:r>
              <a:rPr dirty="0" lang="en-US"/>
              <a:t>Daniel </a:t>
            </a:r>
            <a:r>
              <a:rPr dirty="0" lang="en-US" err="1"/>
              <a:t>Gruss</a:t>
            </a:r>
            <a:r>
              <a:rPr dirty="0" lang="en-US"/>
              <a:t>, Moritz </a:t>
            </a:r>
            <a:r>
              <a:rPr dirty="0" lang="en-US" err="1"/>
              <a:t>Lipp</a:t>
            </a:r>
            <a:r>
              <a:rPr dirty="0" lang="en-US"/>
              <a:t>, Yuval </a:t>
            </a:r>
            <a:r>
              <a:rPr dirty="0" lang="en-US" err="1"/>
              <a:t>Yarom</a:t>
            </a:r>
            <a:r>
              <a:rPr dirty="0" lang="en-US"/>
              <a:t>, Paul Kocher, Daniel </a:t>
            </a:r>
            <a:r>
              <a:rPr dirty="0" lang="en-US" err="1"/>
              <a:t>Genkin</a:t>
            </a:r>
            <a:r>
              <a:rPr dirty="0" lang="en-US"/>
              <a:t>, Michael Schwarz, Mike Hamburg, Stefan </a:t>
            </a:r>
            <a:r>
              <a:rPr dirty="0" lang="en-US" err="1"/>
              <a:t>Mangard</a:t>
            </a:r>
            <a:r>
              <a:rPr dirty="0" lang="en-US"/>
              <a:t>, Thomas </a:t>
            </a:r>
            <a:r>
              <a:rPr dirty="0" lang="en-US" err="1"/>
              <a:t>Prescher</a:t>
            </a:r>
            <a:r>
              <a:rPr dirty="0" lang="en-US"/>
              <a:t> and Werner Haas, Google Ground Zero Project</a:t>
            </a:r>
          </a:p>
        </p:txBody>
      </p:sp>
      <p:sp>
        <p:nvSpPr>
          <p:cNvPr id="1048652" name="TextBox 4"/>
          <p:cNvSpPr txBox="1"/>
          <p:nvPr/>
        </p:nvSpPr>
        <p:spPr>
          <a:xfrm>
            <a:off x="1093107" y="1622324"/>
            <a:ext cx="4601319" cy="34163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rgbClr val="FF0000"/>
                </a:solidFill>
              </a:rPr>
              <a:t>Computer Architecture has been designed with performance as a primary design criteria.</a:t>
            </a:r>
          </a:p>
          <a:p>
            <a:r>
              <a:rPr dirty="0" lang="en-US"/>
              <a:t>Security has been an after thought.</a:t>
            </a:r>
          </a:p>
          <a:p>
            <a:r>
              <a:rPr dirty="0" lang="en-US"/>
              <a:t>For example: </a:t>
            </a:r>
          </a:p>
          <a:p>
            <a:r>
              <a:rPr dirty="0" lang="en-US"/>
              <a:t>Speculative execution is an optimization technique where a computer system performs some task that may not be needed.</a:t>
            </a:r>
          </a:p>
          <a:p>
            <a:r>
              <a:rPr dirty="0" lang="en-US"/>
              <a:t>This has been the basis of the recently discovered attacks: </a:t>
            </a:r>
            <a:r>
              <a:rPr dirty="0" lang="en-US" err="1">
                <a:solidFill>
                  <a:srgbClr val="FF0000"/>
                </a:solidFill>
              </a:rPr>
              <a:t>Spectre</a:t>
            </a:r>
            <a:r>
              <a:rPr dirty="0" lang="en-US">
                <a:solidFill>
                  <a:srgbClr val="FF0000"/>
                </a:solidFill>
              </a:rPr>
              <a:t> and Meltdown</a:t>
            </a:r>
            <a:r>
              <a:rPr dirty="0" lang="en-US"/>
              <a:t>.</a:t>
            </a:r>
          </a:p>
          <a:p>
            <a:endParaRPr dirty="0" lang="en-US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0" grpId="0" animBg="1"/>
      <p:bldP spid="10486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Ideal Implementation</a:t>
            </a:r>
          </a:p>
        </p:txBody>
      </p:sp>
      <p:pic>
        <p:nvPicPr>
          <p:cNvPr id="209721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362200" y="1676400"/>
            <a:ext cx="5057274" cy="198120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45975" name="Straight Connector 5"/>
          <p:cNvCxnSpPr>
            <a:cxnSpLocks/>
          </p:cNvCxnSpPr>
          <p:nvPr/>
        </p:nvCxnSpPr>
        <p:spPr>
          <a:xfrm rot="5400000">
            <a:off x="4115594" y="3124200"/>
            <a:ext cx="1828006" cy="794"/>
          </a:xfrm>
          <a:prstGeom prst="line"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21"/>
          <p:cNvGrpSpPr/>
          <p:nvPr/>
        </p:nvGrpSpPr>
        <p:grpSpPr>
          <a:xfrm>
            <a:off x="5105400" y="2032000"/>
            <a:ext cx="3086100" cy="1016000"/>
            <a:chOff x="5105400" y="2032000"/>
            <a:chExt cx="3086100" cy="1016000"/>
          </a:xfrm>
        </p:grpSpPr>
        <p:sp>
          <p:nvSpPr>
            <p:cNvPr id="1048956" name="Oval 17"/>
            <p:cNvSpPr/>
            <p:nvPr/>
          </p:nvSpPr>
          <p:spPr>
            <a:xfrm>
              <a:off x="6743700" y="2032000"/>
              <a:ext cx="1447800" cy="609600"/>
            </a:xfrm>
            <a:prstGeom prst="ellipse"/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dirty="0" sz="2400" lang="en-US">
                  <a:solidFill>
                    <a:schemeClr val="tx1"/>
                  </a:solidFill>
                </a:rPr>
                <a:t>Ideal</a:t>
              </a:r>
              <a:endParaRPr dirty="0" sz="2400" lang="en-IN">
                <a:solidFill>
                  <a:schemeClr val="tx1"/>
                </a:solidFill>
              </a:endParaRPr>
            </a:p>
          </p:txBody>
        </p:sp>
        <p:sp>
          <p:nvSpPr>
            <p:cNvPr id="1048957" name="Freeform 20"/>
            <p:cNvSpPr/>
            <p:nvPr/>
          </p:nvSpPr>
          <p:spPr>
            <a:xfrm>
              <a:off x="5105400" y="2286000"/>
              <a:ext cx="1676400" cy="762000"/>
            </a:xfrm>
            <a:custGeom>
              <a:avLst/>
              <a:gdLst>
                <a:gd name="connsiteX0" fmla="*/ 1623060 w 1623060"/>
                <a:gd name="connsiteY0" fmla="*/ 50800 h 675640"/>
                <a:gd name="connsiteX1" fmla="*/ 525780 w 1623060"/>
                <a:gd name="connsiteY1" fmla="*/ 104140 h 675640"/>
                <a:gd name="connsiteX2" fmla="*/ 0 w 1623060"/>
                <a:gd name="connsiteY2" fmla="*/ 675640 h 6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3060" h="675640">
                  <a:moveTo>
                    <a:pt x="1623060" y="50800"/>
                  </a:moveTo>
                  <a:cubicBezTo>
                    <a:pt x="1209675" y="25400"/>
                    <a:pt x="796290" y="0"/>
                    <a:pt x="525780" y="104140"/>
                  </a:cubicBezTo>
                  <a:cubicBezTo>
                    <a:pt x="255270" y="208280"/>
                    <a:pt x="127635" y="441960"/>
                    <a:pt x="0" y="675640"/>
                  </a:cubicBezTo>
                </a:path>
              </a:pathLst>
            </a:custGeom>
            <a:ln w="38100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rtlCol="0"/>
            <a:p>
              <a:pPr algn="ctr"/>
              <a:endParaRPr lang="en-IN"/>
            </a:p>
          </p:txBody>
        </p:sp>
      </p:grpSp>
      <p:cxnSp>
        <p:nvCxnSpPr>
          <p:cNvPr id="3145976" name="Straight Arrow Connector 4"/>
          <p:cNvCxnSpPr>
            <a:cxnSpLocks/>
          </p:cNvCxnSpPr>
          <p:nvPr/>
        </p:nvCxnSpPr>
        <p:spPr>
          <a:xfrm>
            <a:off x="5076056" y="3933056"/>
            <a:ext cx="1944216" cy="0"/>
          </a:xfrm>
          <a:prstGeom prst="straightConnector1"/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977" name="Straight Arrow Connector 9"/>
          <p:cNvCxnSpPr>
            <a:cxnSpLocks/>
          </p:cNvCxnSpPr>
          <p:nvPr/>
        </p:nvCxnSpPr>
        <p:spPr>
          <a:xfrm flipH="1">
            <a:off x="2987824" y="3933056"/>
            <a:ext cx="1944216" cy="0"/>
          </a:xfrm>
          <a:prstGeom prst="straightConnector1"/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58" name="TextBox 7"/>
          <p:cNvSpPr txBox="1"/>
          <p:nvPr/>
        </p:nvSpPr>
        <p:spPr>
          <a:xfrm>
            <a:off x="6156176" y="4077072"/>
            <a:ext cx="2314681" cy="923330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Table size influences</a:t>
            </a:r>
          </a:p>
          <a:p>
            <a:r>
              <a:rPr dirty="0" lang="en-US"/>
              <a:t>the DOM</a:t>
            </a:r>
          </a:p>
          <a:p>
            <a:r>
              <a:rPr dirty="0" lang="en-US"/>
              <a:t>(such as in AES)</a:t>
            </a:r>
          </a:p>
        </p:txBody>
      </p:sp>
      <p:sp>
        <p:nvSpPr>
          <p:cNvPr id="1048959" name="TextBox 12"/>
          <p:cNvSpPr txBox="1"/>
          <p:nvPr/>
        </p:nvSpPr>
        <p:spPr>
          <a:xfrm>
            <a:off x="1547664" y="4077072"/>
            <a:ext cx="3289971" cy="923330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Micro-architectural features</a:t>
            </a:r>
            <a:br>
              <a:rPr dirty="0" lang="en-US"/>
            </a:br>
            <a:r>
              <a:rPr dirty="0" lang="en-US"/>
              <a:t>have a high influence on DOM</a:t>
            </a:r>
          </a:p>
          <a:p>
            <a:r>
              <a:rPr dirty="0" lang="en-US"/>
              <a:t>(such as in CLEFIA)</a:t>
            </a:r>
          </a:p>
        </p:txBody>
      </p:sp>
      <p:sp>
        <p:nvSpPr>
          <p:cNvPr id="1048960" name="TextBox 2"/>
          <p:cNvSpPr txBox="1"/>
          <p:nvPr/>
        </p:nvSpPr>
        <p:spPr>
          <a:xfrm>
            <a:off x="1371600" y="5410200"/>
            <a:ext cx="7467600" cy="923330"/>
          </a:xfrm>
          <a:prstGeom prst="rect"/>
          <a:solidFill>
            <a:schemeClr val="bg2"/>
          </a:solidFill>
          <a:ln>
            <a:solidFill>
              <a:schemeClr val="accent1"/>
            </a:solidFill>
          </a:ln>
        </p:spPr>
        <p:txBody>
          <a:bodyPr rtlCol="0" wrap="square">
            <a:spAutoFit/>
          </a:bodyPr>
          <a:p>
            <a:r>
              <a:rPr dirty="0" lang="en-US"/>
              <a:t>Chester </a:t>
            </a:r>
            <a:r>
              <a:rPr dirty="0" lang="en-US" err="1"/>
              <a:t>Rebeiro</a:t>
            </a:r>
            <a:r>
              <a:rPr dirty="0" lang="en-US"/>
              <a:t>, </a:t>
            </a:r>
            <a:r>
              <a:rPr dirty="0" lang="en-US" err="1"/>
              <a:t>Debdeep</a:t>
            </a:r>
            <a:r>
              <a:rPr dirty="0" lang="en-US"/>
              <a:t> </a:t>
            </a:r>
            <a:r>
              <a:rPr dirty="0" lang="en-US" err="1"/>
              <a:t>Mukhopadhyay:Micro-Architectural</a:t>
            </a:r>
            <a:r>
              <a:rPr dirty="0" lang="en-US"/>
              <a:t> Analysis of Time-Driven Cache Attacks: Quest for the Ideal Implementation. IEEE Trans. Computers 64(3): 778-790 (2015)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3100" i="1" lang="en-US"/>
              <a:t>Average Cache Misses per Round (</a:t>
            </a:r>
            <a:r>
              <a:rPr dirty="0" sz="3100" i="1" lang="en-US" err="1"/>
              <a:t>m</a:t>
            </a:r>
            <a:r>
              <a:rPr baseline="-25000" dirty="0" sz="3100" i="1" lang="en-US" err="1"/>
              <a:t>r</a:t>
            </a:r>
            <a:r>
              <a:rPr dirty="0" sz="3100" i="1" lang="en-US"/>
              <a:t>)</a:t>
            </a:r>
          </a:p>
        </p:txBody>
      </p:sp>
      <p:pic>
        <p:nvPicPr>
          <p:cNvPr id="2097218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019800" y="3200400"/>
            <a:ext cx="1895475" cy="1850498"/>
          </a:xfrm>
          <a:prstGeom prst="rect"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cxnSp>
        <p:nvCxnSpPr>
          <p:cNvPr id="3145978" name="Elbow Connector 15"/>
          <p:cNvCxnSpPr>
            <a:cxnSpLocks/>
          </p:cNvCxnSpPr>
          <p:nvPr/>
        </p:nvCxnSpPr>
        <p:spPr>
          <a:xfrm>
            <a:off x="4419600" y="2362200"/>
            <a:ext cx="1524000" cy="914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79" name="Elbow Connector 16"/>
          <p:cNvCxnSpPr>
            <a:cxnSpLocks/>
          </p:cNvCxnSpPr>
          <p:nvPr/>
        </p:nvCxnSpPr>
        <p:spPr>
          <a:xfrm flipV="1">
            <a:off x="4419601" y="4876800"/>
            <a:ext cx="1523999" cy="914400"/>
          </a:xfrm>
          <a:prstGeom prst="bentConnector3">
            <a:avLst>
              <a:gd name="adj1" fmla="val 50000"/>
            </a:avLst>
          </a:prstGeom>
          <a:ln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0" name="Straight Arrow Connector 18"/>
          <p:cNvCxnSpPr>
            <a:cxnSpLocks/>
          </p:cNvCxnSpPr>
          <p:nvPr/>
        </p:nvCxnSpPr>
        <p:spPr>
          <a:xfrm>
            <a:off x="4419600" y="3657600"/>
            <a:ext cx="1524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1" name="Straight Arrow Connector 19"/>
          <p:cNvCxnSpPr>
            <a:cxnSpLocks/>
          </p:cNvCxnSpPr>
          <p:nvPr/>
        </p:nvCxnSpPr>
        <p:spPr>
          <a:xfrm>
            <a:off x="4419600" y="4038600"/>
            <a:ext cx="1524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2" name="Straight Arrow Connector 20"/>
          <p:cNvCxnSpPr>
            <a:cxnSpLocks/>
          </p:cNvCxnSpPr>
          <p:nvPr/>
        </p:nvCxnSpPr>
        <p:spPr>
          <a:xfrm>
            <a:off x="4419600" y="4495800"/>
            <a:ext cx="1524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48962" name="TextBox 22"/>
          <p:cNvSpPr txBox="1"/>
          <p:nvPr/>
        </p:nvSpPr>
        <p:spPr>
          <a:xfrm>
            <a:off x="5943600" y="2819400"/>
            <a:ext cx="2249334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Mathematical Model</a:t>
            </a:r>
            <a:endParaRPr dirty="0" lang="en-IN"/>
          </a:p>
        </p:txBody>
      </p:sp>
      <p:pic>
        <p:nvPicPr>
          <p:cNvPr id="2097219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143000" y="2146935"/>
            <a:ext cx="3200400" cy="3720465"/>
          </a:xfrm>
          <a:prstGeom prst="rect"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048963" name="TextBox 30"/>
          <p:cNvSpPr txBox="1"/>
          <p:nvPr/>
        </p:nvSpPr>
        <p:spPr>
          <a:xfrm>
            <a:off x="4343400" y="3276600"/>
            <a:ext cx="167225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Access/Round</a:t>
            </a:r>
            <a:endParaRPr dirty="0" lang="en-IN"/>
          </a:p>
        </p:txBody>
      </p:sp>
      <p:sp>
        <p:nvSpPr>
          <p:cNvPr id="1048964" name="TextBox 32"/>
          <p:cNvSpPr txBox="1"/>
          <p:nvPr/>
        </p:nvSpPr>
        <p:spPr>
          <a:xfrm>
            <a:off x="4343400" y="3732768"/>
            <a:ext cx="161685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Size of Tables</a:t>
            </a:r>
            <a:endParaRPr dirty="0" lang="en-IN"/>
          </a:p>
        </p:txBody>
      </p:sp>
      <p:sp>
        <p:nvSpPr>
          <p:cNvPr id="1048965" name="TextBox 35"/>
          <p:cNvSpPr txBox="1"/>
          <p:nvPr/>
        </p:nvSpPr>
        <p:spPr>
          <a:xfrm>
            <a:off x="4330700" y="4139168"/>
            <a:ext cx="1749197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Round Number</a:t>
            </a:r>
            <a:endParaRPr dirty="0" lang="en-IN"/>
          </a:p>
        </p:txBody>
      </p:sp>
      <p:sp>
        <p:nvSpPr>
          <p:cNvPr id="1048966" name="TextBox 36"/>
          <p:cNvSpPr txBox="1"/>
          <p:nvPr/>
        </p:nvSpPr>
        <p:spPr>
          <a:xfrm>
            <a:off x="4419600" y="5802868"/>
            <a:ext cx="186461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Cache Line Size</a:t>
            </a:r>
            <a:endParaRPr dirty="0" lang="en-IN"/>
          </a:p>
        </p:txBody>
      </p:sp>
      <p:grpSp>
        <p:nvGrpSpPr>
          <p:cNvPr id="150" name="Group 40"/>
          <p:cNvGrpSpPr/>
          <p:nvPr/>
        </p:nvGrpSpPr>
        <p:grpSpPr>
          <a:xfrm>
            <a:off x="7924800" y="4114800"/>
            <a:ext cx="1219201" cy="1553528"/>
            <a:chOff x="7924800" y="4114800"/>
            <a:chExt cx="1219201" cy="1553528"/>
          </a:xfrm>
        </p:grpSpPr>
        <p:sp>
          <p:nvSpPr>
            <p:cNvPr id="1048967" name="TextBox 37"/>
            <p:cNvSpPr txBox="1"/>
            <p:nvPr/>
          </p:nvSpPr>
          <p:spPr>
            <a:xfrm>
              <a:off x="7924801" y="4191000"/>
              <a:ext cx="1219200" cy="147732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dirty="0" lang="en-US"/>
                <a:t>Average </a:t>
              </a:r>
            </a:p>
            <a:p>
              <a:pPr algn="ctr"/>
              <a:r>
                <a:rPr dirty="0" lang="en-US"/>
                <a:t>Cache Misses for the round</a:t>
              </a:r>
            </a:p>
          </p:txBody>
        </p:sp>
        <p:cxnSp>
          <p:nvCxnSpPr>
            <p:cNvPr id="3145983" name="Straight Arrow Connector 38"/>
            <p:cNvCxnSpPr>
              <a:cxnSpLocks/>
            </p:cNvCxnSpPr>
            <p:nvPr/>
          </p:nvCxnSpPr>
          <p:spPr>
            <a:xfrm>
              <a:off x="7924800" y="4114800"/>
              <a:ext cx="1219200" cy="1588"/>
            </a:xfrm>
            <a:prstGeom prst="straightConnector1"/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dissolve/>
  </p:transition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dirty="0" sz="3200" lang="en-US"/>
              <a:t>Average Time for Encryption</a:t>
            </a:r>
            <a:endParaRPr dirty="0" sz="3200" lang="en-IN"/>
          </a:p>
        </p:txBody>
      </p:sp>
      <p:pic>
        <p:nvPicPr>
          <p:cNvPr id="2097220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159824" y="1404258"/>
            <a:ext cx="2143125" cy="2143125"/>
          </a:xfrm>
          <a:prstGeom prst="rect"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cxnSp>
        <p:nvCxnSpPr>
          <p:cNvPr id="3145984" name="Straight Arrow Connector 5"/>
          <p:cNvCxnSpPr>
            <a:cxnSpLocks/>
          </p:cNvCxnSpPr>
          <p:nvPr/>
        </p:nvCxnSpPr>
        <p:spPr>
          <a:xfrm>
            <a:off x="4369249" y="1480458"/>
            <a:ext cx="762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5" name="Straight Arrow Connector 6"/>
          <p:cNvCxnSpPr>
            <a:cxnSpLocks/>
          </p:cNvCxnSpPr>
          <p:nvPr/>
        </p:nvCxnSpPr>
        <p:spPr>
          <a:xfrm>
            <a:off x="4359724" y="1783670"/>
            <a:ext cx="762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6" name="Straight Arrow Connector 7"/>
          <p:cNvCxnSpPr>
            <a:cxnSpLocks/>
          </p:cNvCxnSpPr>
          <p:nvPr/>
        </p:nvCxnSpPr>
        <p:spPr>
          <a:xfrm>
            <a:off x="4369249" y="2088470"/>
            <a:ext cx="762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7" name="Straight Arrow Connector 8"/>
          <p:cNvCxnSpPr>
            <a:cxnSpLocks/>
          </p:cNvCxnSpPr>
          <p:nvPr/>
        </p:nvCxnSpPr>
        <p:spPr>
          <a:xfrm>
            <a:off x="4364713" y="2393270"/>
            <a:ext cx="762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8" name="Straight Connector 10"/>
          <p:cNvCxnSpPr>
            <a:cxnSpLocks/>
          </p:cNvCxnSpPr>
          <p:nvPr/>
        </p:nvCxnSpPr>
        <p:spPr>
          <a:xfrm rot="5400000">
            <a:off x="4359724" y="2966358"/>
            <a:ext cx="685800" cy="1588"/>
          </a:xfrm>
          <a:prstGeom prst="line"/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89" name="Straight Arrow Connector 11"/>
          <p:cNvCxnSpPr>
            <a:cxnSpLocks/>
          </p:cNvCxnSpPr>
          <p:nvPr/>
        </p:nvCxnSpPr>
        <p:spPr>
          <a:xfrm>
            <a:off x="4340674" y="3461658"/>
            <a:ext cx="762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45990" name="Straight Arrow Connector 12"/>
          <p:cNvCxnSpPr>
            <a:cxnSpLocks/>
          </p:cNvCxnSpPr>
          <p:nvPr/>
        </p:nvCxnSpPr>
        <p:spPr>
          <a:xfrm>
            <a:off x="7293424" y="2547258"/>
            <a:ext cx="762000" cy="1588"/>
          </a:xfrm>
          <a:prstGeom prst="straightConnector1"/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48969" name="TextBox 13"/>
          <p:cNvSpPr txBox="1"/>
          <p:nvPr/>
        </p:nvSpPr>
        <p:spPr>
          <a:xfrm>
            <a:off x="1650099" y="1295400"/>
            <a:ext cx="2809423" cy="369332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dirty="0" lang="en-US"/>
              <a:t>Average time for Round 1</a:t>
            </a:r>
            <a:endParaRPr dirty="0" lang="en-IN"/>
          </a:p>
        </p:txBody>
      </p:sp>
      <p:sp>
        <p:nvSpPr>
          <p:cNvPr id="1048970" name="TextBox 14"/>
          <p:cNvSpPr txBox="1"/>
          <p:nvPr/>
        </p:nvSpPr>
        <p:spPr>
          <a:xfrm>
            <a:off x="1631955" y="1582840"/>
            <a:ext cx="2809423" cy="369332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dirty="0" lang="en-US"/>
              <a:t>Average time for Round 2</a:t>
            </a:r>
            <a:endParaRPr dirty="0" lang="en-IN"/>
          </a:p>
        </p:txBody>
      </p:sp>
      <p:sp>
        <p:nvSpPr>
          <p:cNvPr id="1048971" name="TextBox 15"/>
          <p:cNvSpPr txBox="1"/>
          <p:nvPr/>
        </p:nvSpPr>
        <p:spPr>
          <a:xfrm>
            <a:off x="1635575" y="1905000"/>
            <a:ext cx="2809423" cy="369332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dirty="0" lang="en-US"/>
              <a:t>Average time for Round 3</a:t>
            </a:r>
            <a:endParaRPr dirty="0" lang="en-IN"/>
          </a:p>
        </p:txBody>
      </p:sp>
      <p:sp>
        <p:nvSpPr>
          <p:cNvPr id="1048972" name="TextBox 16"/>
          <p:cNvSpPr txBox="1"/>
          <p:nvPr/>
        </p:nvSpPr>
        <p:spPr>
          <a:xfrm>
            <a:off x="1631945" y="2221468"/>
            <a:ext cx="2809423" cy="369332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dirty="0" lang="en-US"/>
              <a:t>Average time for Round 4</a:t>
            </a:r>
            <a:endParaRPr dirty="0" lang="en-IN"/>
          </a:p>
        </p:txBody>
      </p:sp>
      <p:sp>
        <p:nvSpPr>
          <p:cNvPr id="1048973" name="TextBox 17"/>
          <p:cNvSpPr txBox="1"/>
          <p:nvPr/>
        </p:nvSpPr>
        <p:spPr>
          <a:xfrm>
            <a:off x="1324181" y="3306412"/>
            <a:ext cx="3117200" cy="369332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dirty="0" lang="en-US"/>
              <a:t>Average time for Last Round</a:t>
            </a:r>
            <a:endParaRPr dirty="0" lang="en-IN"/>
          </a:p>
        </p:txBody>
      </p:sp>
      <p:sp>
        <p:nvSpPr>
          <p:cNvPr id="1048974" name="TextBox 18"/>
          <p:cNvSpPr txBox="1"/>
          <p:nvPr/>
        </p:nvSpPr>
        <p:spPr>
          <a:xfrm>
            <a:off x="7369624" y="2586727"/>
            <a:ext cx="1850576" cy="64633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lang="en-US"/>
              <a:t>Total time for Encryption</a:t>
            </a:r>
            <a:endParaRPr dirty="0" lang="en-IN"/>
          </a:p>
        </p:txBody>
      </p:sp>
    </p:spTree>
  </p:cSld>
  <p:clrMapOvr>
    <a:masterClrMapping/>
  </p:clrMapOvr>
  <p:transition>
    <p:dissolve/>
  </p:transition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dirty="0" sz="3200" lang="en-US"/>
              <a:t>Comparing Cipher Implementations</a:t>
            </a:r>
          </a:p>
        </p:txBody>
      </p:sp>
      <p:sp>
        <p:nvSpPr>
          <p:cNvPr id="1048976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3733800" cy="1981200"/>
          </a:xfrm>
        </p:spPr>
        <p:txBody>
          <a:bodyPr/>
          <a:p>
            <a:r>
              <a:rPr dirty="0" sz="2000" lang="en-US"/>
              <a:t>Test Platform :</a:t>
            </a:r>
          </a:p>
          <a:p>
            <a:pPr lvl="1"/>
            <a:r>
              <a:rPr dirty="0" sz="1600" lang="en-US"/>
              <a:t>8 core Intel Xeon 2.13GHz</a:t>
            </a:r>
          </a:p>
          <a:p>
            <a:pPr lvl="1"/>
            <a:r>
              <a:rPr dirty="0" sz="1600" lang="en-US"/>
              <a:t>Depends on the executing core</a:t>
            </a:r>
          </a:p>
          <a:p>
            <a:pPr lvl="1"/>
            <a:endParaRPr dirty="0" sz="1600" lang="en-US"/>
          </a:p>
          <a:p>
            <a:pPr lvl="1"/>
            <a:endParaRPr dirty="0" sz="1600" lang="en-US"/>
          </a:p>
          <a:p>
            <a:pPr lvl="1"/>
            <a:endParaRPr dirty="0" sz="1600" lang="en-US"/>
          </a:p>
          <a:p>
            <a:pPr lvl="1"/>
            <a:endParaRPr dirty="0" sz="1600" lang="en-US"/>
          </a:p>
        </p:txBody>
      </p:sp>
      <p:pic>
        <p:nvPicPr>
          <p:cNvPr id="209722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209800" y="3560284"/>
            <a:ext cx="5486400" cy="2688116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977" name="Content Placeholder 2"/>
          <p:cNvSpPr txBox="1"/>
          <p:nvPr/>
        </p:nvSpPr>
        <p:spPr bwMode="auto">
          <a:xfrm>
            <a:off x="4953000" y="1447800"/>
            <a:ext cx="4343400" cy="19812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algn="l" defTabSz="914400" eaLnBrk="0" fontAlgn="base" hangingPunct="0" indent="-282575" latinLnBrk="0" lvl="0" marL="365125" marR="0" rtl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Cipher Implementations</a:t>
            </a:r>
          </a:p>
          <a:p>
            <a:pPr eaLnBrk="0" hangingPunct="0" indent="-282575" lvl="1" marL="822325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AES - </a:t>
            </a:r>
            <a:r>
              <a:rPr baseline="0" b="0" cap="none" dirty="0" sz="2000" i="0" kern="1200" kumimoji="0" lang="en-US" noProof="0" normalizeH="0" spc="0" err="1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OpenSSL</a:t>
            </a: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(0.9.8ka)</a:t>
            </a:r>
          </a:p>
          <a:p>
            <a:pPr eaLnBrk="0" hangingPunct="0" indent="-282575" lvl="1" marL="822325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DES - </a:t>
            </a:r>
            <a:r>
              <a:rPr baseline="0" b="0" cap="none" dirty="0" sz="2000" i="0" kern="1200" kumimoji="0" lang="en-US" noProof="0" normalizeH="0" spc="0" err="1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PolarSSL</a:t>
            </a: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(1.1.1)</a:t>
            </a:r>
          </a:p>
          <a:p>
            <a:pPr eaLnBrk="0" hangingPunct="0" indent="-282575" lvl="1" marL="822325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CAMELLIA - </a:t>
            </a:r>
            <a:r>
              <a:rPr baseline="0" b="0" cap="none" dirty="0" sz="2000" i="0" kern="1200" kumimoji="0" lang="en-US" noProof="0" normalizeH="0" spc="0" err="1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PolarSSL</a:t>
            </a: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(1.1.1)</a:t>
            </a:r>
          </a:p>
          <a:p>
            <a:pPr eaLnBrk="0" hangingPunct="0" indent="-282575" lvl="1" marL="822325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baseline="0" b="0" cap="none" dirty="0" sz="20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CLEFIA – Reference Code of Sony (1.0)</a:t>
            </a:r>
          </a:p>
        </p:txBody>
      </p:sp>
    </p:spTree>
  </p:cSld>
  <p:clrMapOvr>
    <a:masterClrMapping/>
  </p:clrMapOvr>
  <p:transition>
    <p:dissolve/>
  </p:transition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Different Avatars for </a:t>
            </a:r>
            <a:r>
              <a:rPr dirty="0" lang="en-US" err="1"/>
              <a:t>Clefia</a:t>
            </a:r>
            <a:endParaRPr dirty="0" lang="en-US"/>
          </a:p>
        </p:txBody>
      </p:sp>
      <p:pic>
        <p:nvPicPr>
          <p:cNvPr id="209722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28800" y="1524000"/>
            <a:ext cx="5664200" cy="2781609"/>
          </a:xfrm>
          <a:prstGeom prst="rect"/>
        </p:spPr>
      </p:pic>
      <p:pic>
        <p:nvPicPr>
          <p:cNvPr id="209722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1384472" y="4724400"/>
            <a:ext cx="7521146" cy="1201748"/>
          </a:xfrm>
          <a:prstGeom prst="rect"/>
        </p:spPr>
      </p:pic>
      <p:sp>
        <p:nvSpPr>
          <p:cNvPr id="1048979" name="Rectangle 5"/>
          <p:cNvSpPr/>
          <p:nvPr/>
        </p:nvSpPr>
        <p:spPr>
          <a:xfrm>
            <a:off x="6172200" y="5230179"/>
            <a:ext cx="1143000" cy="22860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80" name="Rectangle 6"/>
          <p:cNvSpPr/>
          <p:nvPr/>
        </p:nvSpPr>
        <p:spPr>
          <a:xfrm>
            <a:off x="6858000" y="5553874"/>
            <a:ext cx="1905000" cy="313526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Ovr>
    <a:masterClrMapping/>
  </p:clrMapOvr>
  <p:transition>
    <p:dissolve/>
  </p:transition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Practical Validations</a:t>
            </a:r>
          </a:p>
        </p:txBody>
      </p:sp>
      <p:sp>
        <p:nvSpPr>
          <p:cNvPr id="10489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Success of the Attack </a:t>
            </a:r>
            <a:r>
              <a:rPr dirty="0" lang="en-US" err="1"/>
              <a:t>vs</a:t>
            </a:r>
            <a:r>
              <a:rPr dirty="0" lang="en-US"/>
              <a:t> Number of Measurements Made</a:t>
            </a:r>
          </a:p>
        </p:txBody>
      </p:sp>
      <p:pic>
        <p:nvPicPr>
          <p:cNvPr id="2097224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47800" y="2477856"/>
            <a:ext cx="5410216" cy="2551344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45991" name="Straight Arrow Connector 7"/>
          <p:cNvCxnSpPr>
            <a:cxnSpLocks/>
          </p:cNvCxnSpPr>
          <p:nvPr/>
        </p:nvCxnSpPr>
        <p:spPr>
          <a:xfrm>
            <a:off x="6143636" y="3571876"/>
            <a:ext cx="1000132" cy="857256"/>
          </a:xfrm>
          <a:prstGeom prst="straightConnector1"/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92" name="Straight Arrow Connector 9"/>
          <p:cNvCxnSpPr>
            <a:cxnSpLocks/>
          </p:cNvCxnSpPr>
          <p:nvPr/>
        </p:nvCxnSpPr>
        <p:spPr>
          <a:xfrm rot="16200000" flipH="1">
            <a:off x="5786446" y="4500570"/>
            <a:ext cx="1214446" cy="357190"/>
          </a:xfrm>
          <a:prstGeom prst="straightConnector1"/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83" name="TextBox 10"/>
          <p:cNvSpPr txBox="1"/>
          <p:nvPr/>
        </p:nvSpPr>
        <p:spPr>
          <a:xfrm>
            <a:off x="6615146" y="4380564"/>
            <a:ext cx="2743200" cy="147732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Implementations identified by</a:t>
            </a:r>
          </a:p>
          <a:p>
            <a:r>
              <a:rPr dirty="0" lang="en-US"/>
              <a:t>the mathematical model </a:t>
            </a:r>
          </a:p>
          <a:p>
            <a:r>
              <a:rPr dirty="0" lang="en-US"/>
              <a:t>are more difficult to attack</a:t>
            </a:r>
          </a:p>
        </p:txBody>
      </p:sp>
    </p:spTree>
  </p:cSld>
  <p:clrMapOvr>
    <a:masterClrMapping/>
  </p:clrMapOvr>
  <p:transition>
    <p:dissolve/>
  </p:transition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More Experiments</a:t>
            </a:r>
          </a:p>
        </p:txBody>
      </p:sp>
      <p:sp>
        <p:nvSpPr>
          <p:cNvPr id="104898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With CLEFIA and CAMELLIA on different platforms</a:t>
            </a:r>
          </a:p>
        </p:txBody>
      </p:sp>
      <p:pic>
        <p:nvPicPr>
          <p:cNvPr id="2097225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58828" y="2614613"/>
            <a:ext cx="7504172" cy="325278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986" name="TextBox 4"/>
          <p:cNvSpPr txBox="1"/>
          <p:nvPr/>
        </p:nvSpPr>
        <p:spPr>
          <a:xfrm>
            <a:off x="990600" y="5857892"/>
            <a:ext cx="8153400" cy="646331"/>
          </a:xfrm>
          <a:prstGeom prst="rect"/>
          <a:solidFill>
            <a:schemeClr val="bg1"/>
          </a:solidFill>
        </p:spPr>
        <p:txBody>
          <a:bodyPr rtlCol="0" wrap="square">
            <a:spAutoFit/>
          </a:bodyPr>
          <a:p>
            <a:r>
              <a:rPr b="1" dirty="0" lang="en-US"/>
              <a:t>Test platform E5606: </a:t>
            </a:r>
            <a:r>
              <a:rPr dirty="0" lang="en-US"/>
              <a:t>Intel 8 core Xeon 2.13GHz, running </a:t>
            </a:r>
            <a:r>
              <a:rPr dirty="0" lang="en-US" err="1"/>
              <a:t>Ubuntu</a:t>
            </a:r>
            <a:r>
              <a:rPr dirty="0" lang="en-US"/>
              <a:t> 12.04</a:t>
            </a:r>
            <a:endParaRPr dirty="0" lang="en-US">
              <a:solidFill>
                <a:srgbClr val="FF0000"/>
              </a:solidFill>
            </a:endParaRPr>
          </a:p>
          <a:p>
            <a:r>
              <a:rPr b="1" dirty="0" lang="en-US"/>
              <a:t>Test platform E5345 </a:t>
            </a:r>
            <a:r>
              <a:rPr dirty="0" lang="en-US"/>
              <a:t>: Intel 4 core Xeon 2GHz, running Fedora OS</a:t>
            </a:r>
          </a:p>
        </p:txBody>
      </p:sp>
    </p:spTree>
  </p:cSld>
  <p:clrMapOvr>
    <a:masterClrMapping/>
  </p:clrMapOvr>
  <p:transition>
    <p:dissolve/>
  </p:transition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Two </a:t>
            </a:r>
            <a:r>
              <a:rPr lang="en-US"/>
              <a:t>Sources of Leakage</a:t>
            </a:r>
            <a:endParaRPr dirty="0" lang="en-IN"/>
          </a:p>
        </p:txBody>
      </p:sp>
      <p:sp>
        <p:nvSpPr>
          <p:cNvPr id="104898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sz="2400" lang="en-US"/>
              <a:t>In superscalar processors there are two sources of leakage</a:t>
            </a:r>
          </a:p>
          <a:p>
            <a:pPr lvl="1"/>
            <a:r>
              <a:rPr dirty="0" sz="2000" lang="en-US"/>
              <a:t>Leakage due to cache misses has a negative effect</a:t>
            </a:r>
          </a:p>
          <a:p>
            <a:pPr lvl="1"/>
            <a:r>
              <a:rPr dirty="0" sz="2000" lang="en-US"/>
              <a:t>Leakage due to micro-architectural features has a positive effect</a:t>
            </a:r>
          </a:p>
          <a:p>
            <a:r>
              <a:rPr dirty="0" sz="2800" lang="en-US"/>
              <a:t>Ciphers can be designed so that the two leakages cancel each other</a:t>
            </a:r>
          </a:p>
          <a:p>
            <a:r>
              <a:rPr dirty="0" sz="2800" lang="en-US"/>
              <a:t>This allows building implementations more protected against time-driven cache attacks</a:t>
            </a:r>
          </a:p>
        </p:txBody>
      </p:sp>
    </p:spTree>
  </p:cSld>
  <p:clrMapOvr>
    <a:masterClrMapping/>
  </p:clrMapOvr>
  <p:transition>
    <p:dissolve/>
  </p:transition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Patent</a:t>
            </a:r>
          </a:p>
        </p:txBody>
      </p:sp>
      <p:pic>
        <p:nvPicPr>
          <p:cNvPr id="2097226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43028" y="1377179"/>
            <a:ext cx="7083494" cy="4800600"/>
          </a:xfrm>
          <a:ln>
            <a:solidFill>
              <a:srgbClr val="B3B7EE"/>
            </a:solidFill>
          </a:ln>
        </p:spPr>
      </p:pic>
    </p:spTree>
  </p:cSld>
  <p:clrMapOvr>
    <a:masterClrMapping/>
  </p:clrMapOvr>
  <p:transition>
    <p:dissolve/>
  </p:transition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US" smtClean="0"/>
              <a:t>Part-IV</a:t>
            </a:r>
            <a:endParaRPr dirty="0" lang="en-US"/>
          </a:p>
        </p:txBody>
      </p:sp>
      <p:sp>
        <p:nvSpPr>
          <p:cNvPr id="1048991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 smtClean="0"/>
              <a:t>Modern Times:</a:t>
            </a:r>
          </a:p>
          <a:p>
            <a:r>
              <a:rPr dirty="0" lang="en-US" smtClean="0"/>
              <a:t>Timing Attacks in Modern Systems</a:t>
            </a:r>
            <a:endParaRPr dirty="0" lang="en-US"/>
          </a:p>
        </p:txBody>
      </p:sp>
      <p:pic>
        <p:nvPicPr>
          <p:cNvPr id="209722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733800" y="3124200"/>
            <a:ext cx="2503295" cy="1968500"/>
          </a:xfrm>
          <a:prstGeom prst="rect"/>
        </p:spPr>
      </p:pic>
    </p:spTree>
  </p:cSld>
  <p:clrMapOvr>
    <a:masterClrMapping/>
  </p:clrMapOvr>
  <p:transition>
    <p:dissolve/>
  </p:transition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Circular Arrow 43"/>
          <p:cNvSpPr/>
          <p:nvPr/>
        </p:nvSpPr>
        <p:spPr>
          <a:xfrm>
            <a:off x="4724400" y="1129471"/>
            <a:ext cx="1981200" cy="2065724"/>
          </a:xfrm>
          <a:prstGeom prst="circularArrow">
            <a:avLst>
              <a:gd name="adj1" fmla="val 9470"/>
              <a:gd name="adj2" fmla="val 1615932"/>
              <a:gd name="adj3" fmla="val 20586990"/>
              <a:gd name="adj4" fmla="val 12891144"/>
              <a:gd name="adj5" fmla="val 16263"/>
            </a:avLst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97163" name="Picture 2" descr="http://t3.gstatic.com/images?q=tbn:ANd9GcRvX_LBmk7ZApybE_rucyWKhDmxz9XAyholSdK4RPkLCeGG1o1I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667000" y="1447800"/>
            <a:ext cx="600075" cy="762910"/>
          </a:xfrm>
          <a:prstGeom prst="rect"/>
          <a:noFill/>
        </p:spPr>
      </p:pic>
      <p:sp>
        <p:nvSpPr>
          <p:cNvPr id="104865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3600" lang="en-US"/>
              <a:t>Timing Channels in Cryptography due to Cache Memories</a:t>
            </a:r>
          </a:p>
        </p:txBody>
      </p:sp>
      <p:sp>
        <p:nvSpPr>
          <p:cNvPr id="1048657" name="Rectangle 23"/>
          <p:cNvSpPr/>
          <p:nvPr/>
        </p:nvSpPr>
        <p:spPr>
          <a:xfrm>
            <a:off x="3657600" y="1752600"/>
            <a:ext cx="1981200" cy="6096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lang="en-US"/>
              <a:t>Bob</a:t>
            </a:r>
          </a:p>
          <a:p>
            <a:pPr algn="ctr"/>
            <a:r>
              <a:rPr b="1" dirty="0" lang="en-US"/>
              <a:t>(Cipher)</a:t>
            </a:r>
          </a:p>
        </p:txBody>
      </p:sp>
      <p:sp>
        <p:nvSpPr>
          <p:cNvPr id="1048658" name="Rectangle 24"/>
          <p:cNvSpPr/>
          <p:nvPr/>
        </p:nvSpPr>
        <p:spPr>
          <a:xfrm>
            <a:off x="3657600" y="3352800"/>
            <a:ext cx="1981200" cy="6096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lang="en-US"/>
              <a:t>Alice</a:t>
            </a:r>
          </a:p>
        </p:txBody>
      </p:sp>
      <p:cxnSp>
        <p:nvCxnSpPr>
          <p:cNvPr id="3145728" name="Straight Arrow Connector 25"/>
          <p:cNvCxnSpPr>
            <a:cxnSpLocks/>
          </p:cNvCxnSpPr>
          <p:nvPr/>
        </p:nvCxnSpPr>
        <p:spPr>
          <a:xfrm rot="5400000" flipH="1" flipV="1">
            <a:off x="3696494" y="2857500"/>
            <a:ext cx="990600" cy="1588"/>
          </a:xfrm>
          <a:prstGeom prst="straightConnector1"/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26"/>
          <p:cNvGrpSpPr/>
          <p:nvPr/>
        </p:nvGrpSpPr>
        <p:grpSpPr>
          <a:xfrm>
            <a:off x="1524000" y="2057400"/>
            <a:ext cx="2057400" cy="1143000"/>
            <a:chOff x="1600200" y="2133600"/>
            <a:chExt cx="2057400" cy="1143000"/>
          </a:xfrm>
        </p:grpSpPr>
        <p:sp>
          <p:nvSpPr>
            <p:cNvPr id="1048659" name="Rectangle 29"/>
            <p:cNvSpPr/>
            <p:nvPr/>
          </p:nvSpPr>
          <p:spPr>
            <a:xfrm>
              <a:off x="1600200" y="2514600"/>
              <a:ext cx="1371600" cy="762000"/>
            </a:xfrm>
            <a:prstGeom prst="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b="1" dirty="0" lang="en-US"/>
            </a:p>
            <a:p>
              <a:pPr algn="ctr"/>
              <a:r>
                <a:rPr b="1" dirty="0" lang="en-US"/>
                <a:t>(Adversary)</a:t>
              </a:r>
            </a:p>
          </p:txBody>
        </p:sp>
        <p:cxnSp>
          <p:nvCxnSpPr>
            <p:cNvPr id="3145729" name="Elbow Connector 30"/>
            <p:cNvCxnSpPr>
              <a:cxnSpLocks/>
              <a:stCxn id="1048657" idx="1"/>
              <a:endCxn id="1048659" idx="3"/>
            </p:cNvCxnSpPr>
            <p:nvPr/>
          </p:nvCxnSpPr>
          <p:spPr>
            <a:xfrm rot="10800000" flipV="1">
              <a:off x="2971800" y="2133600"/>
              <a:ext cx="685800" cy="762000"/>
            </a:xfrm>
            <a:prstGeom prst="bentConnector3">
              <a:avLst>
                <a:gd name="adj1" fmla="val 50000"/>
              </a:avLst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730" name="Straight Arrow Connector 31"/>
          <p:cNvCxnSpPr>
            <a:cxnSpLocks/>
          </p:cNvCxnSpPr>
          <p:nvPr/>
        </p:nvCxnSpPr>
        <p:spPr>
          <a:xfrm rot="5400000" flipH="1" flipV="1">
            <a:off x="4534694" y="2856706"/>
            <a:ext cx="990600" cy="1588"/>
          </a:xfrm>
          <a:prstGeom prst="straightConnector1"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0" name="Oval 32"/>
          <p:cNvSpPr/>
          <p:nvPr/>
        </p:nvSpPr>
        <p:spPr>
          <a:xfrm>
            <a:off x="1066800" y="3505200"/>
            <a:ext cx="2133600" cy="533400"/>
          </a:xfrm>
          <a:prstGeom prst="ellipse"/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1600" lang="en-US">
                <a:solidFill>
                  <a:schemeClr val="tx1"/>
                </a:solidFill>
              </a:rPr>
              <a:t>Monitor Time</a:t>
            </a:r>
          </a:p>
        </p:txBody>
      </p:sp>
      <p:sp>
        <p:nvSpPr>
          <p:cNvPr id="1048661" name="Rectangle 35"/>
          <p:cNvSpPr/>
          <p:nvPr/>
        </p:nvSpPr>
        <p:spPr>
          <a:xfrm>
            <a:off x="5029200" y="1828800"/>
            <a:ext cx="609600" cy="457200"/>
          </a:xfrm>
          <a:prstGeom prst="rect"/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1200" lang="en-US"/>
              <a:t>Secret</a:t>
            </a:r>
          </a:p>
          <a:p>
            <a:pPr algn="ctr"/>
            <a:r>
              <a:rPr dirty="0" sz="1200" lang="en-US"/>
              <a:t>Key</a:t>
            </a:r>
            <a:endParaRPr dirty="0" sz="1200" lang="en-IN"/>
          </a:p>
        </p:txBody>
      </p:sp>
      <p:grpSp>
        <p:nvGrpSpPr>
          <p:cNvPr id="106" name="Group 36"/>
          <p:cNvGrpSpPr/>
          <p:nvPr/>
        </p:nvGrpSpPr>
        <p:grpSpPr>
          <a:xfrm>
            <a:off x="6019800" y="2286000"/>
            <a:ext cx="3048000" cy="1981200"/>
            <a:chOff x="3200400" y="2743200"/>
            <a:chExt cx="3048000" cy="1981200"/>
          </a:xfrm>
        </p:grpSpPr>
        <p:sp>
          <p:nvSpPr>
            <p:cNvPr id="1048662" name="Rectangle 37"/>
            <p:cNvSpPr/>
            <p:nvPr/>
          </p:nvSpPr>
          <p:spPr>
            <a:xfrm>
              <a:off x="3200400" y="2743200"/>
              <a:ext cx="3048000" cy="1981200"/>
            </a:xfrm>
            <a:prstGeom prst="rect"/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  <p:sp>
          <p:nvSpPr>
            <p:cNvPr id="1048663" name="Rectangle 4"/>
            <p:cNvSpPr>
              <a:spLocks noChangeArrowheads="1"/>
            </p:cNvSpPr>
            <p:nvPr/>
          </p:nvSpPr>
          <p:spPr bwMode="auto">
            <a:xfrm>
              <a:off x="3352800" y="2819400"/>
              <a:ext cx="2590800" cy="457200"/>
            </a:xfrm>
            <a:prstGeom prst="rect"/>
            <a:solidFill>
              <a:schemeClr val="accent2">
                <a:lumMod val="20000"/>
                <a:lumOff val="80000"/>
              </a:schemeClr>
            </a:solidFill>
            <a:ln w="25400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r>
                <a:rPr b="1" dirty="0" lang="en-US">
                  <a:solidFill>
                    <a:schemeClr val="tx2"/>
                  </a:solidFill>
                  <a:latin typeface="Constantia" pitchFamily="18" charset="0"/>
                </a:rPr>
                <a:t>Microprocessor</a:t>
              </a:r>
            </a:p>
          </p:txBody>
        </p:sp>
        <p:sp>
          <p:nvSpPr>
            <p:cNvPr id="1048664" name="Rectangle 39"/>
            <p:cNvSpPr>
              <a:spLocks noChangeArrowheads="1"/>
            </p:cNvSpPr>
            <p:nvPr/>
          </p:nvSpPr>
          <p:spPr bwMode="auto">
            <a:xfrm>
              <a:off x="3276600" y="4114800"/>
              <a:ext cx="2590800" cy="533400"/>
            </a:xfrm>
            <a:prstGeom prst="rect"/>
            <a:solidFill>
              <a:schemeClr val="accent2">
                <a:lumMod val="20000"/>
                <a:lumOff val="80000"/>
              </a:schemeClr>
            </a:solidFill>
            <a:ln w="25400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dirty="0" lang="en-US">
                  <a:solidFill>
                    <a:schemeClr val="tx2"/>
                  </a:solidFill>
                  <a:latin typeface="+mn-lt"/>
                  <a:ea typeface="+mn-ea"/>
                </a:rPr>
                <a:t>Main Memory</a:t>
              </a:r>
            </a:p>
          </p:txBody>
        </p:sp>
        <p:sp>
          <p:nvSpPr>
            <p:cNvPr id="1048665" name="Rectangle 40"/>
            <p:cNvSpPr>
              <a:spLocks noChangeArrowheads="1"/>
            </p:cNvSpPr>
            <p:nvPr/>
          </p:nvSpPr>
          <p:spPr bwMode="auto">
            <a:xfrm>
              <a:off x="5105400" y="3380936"/>
              <a:ext cx="1066800" cy="609600"/>
            </a:xfrm>
            <a:prstGeom prst="rect"/>
            <a:solidFill>
              <a:schemeClr val="accent2">
                <a:lumMod val="20000"/>
                <a:lumOff val="80000"/>
              </a:schemeClr>
            </a:solidFill>
            <a:ln w="25400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dirty="0" lang="en-US">
                  <a:solidFill>
                    <a:schemeClr val="tx2"/>
                  </a:solidFill>
                  <a:latin typeface="+mn-lt"/>
                  <a:ea typeface="+mn-ea"/>
                </a:rPr>
                <a:t>Cache Memory</a:t>
              </a:r>
            </a:p>
          </p:txBody>
        </p:sp>
        <p:sp>
          <p:nvSpPr>
            <p:cNvPr id="1048666" name="Left-Right-Up Arrow 41"/>
            <p:cNvSpPr/>
            <p:nvPr/>
          </p:nvSpPr>
          <p:spPr>
            <a:xfrm rot="5400000">
              <a:off x="4305300" y="3314700"/>
              <a:ext cx="838200" cy="762000"/>
            </a:xfrm>
            <a:prstGeom prst="leftRightUpArrow"/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/>
            </a:p>
          </p:txBody>
        </p:sp>
      </p:grpSp>
      <p:sp>
        <p:nvSpPr>
          <p:cNvPr id="1048667" name="Content Placeholder 2"/>
          <p:cNvSpPr txBox="1"/>
          <p:nvPr/>
        </p:nvSpPr>
        <p:spPr bwMode="auto">
          <a:xfrm>
            <a:off x="1066800" y="5638800"/>
            <a:ext cx="3505200" cy="762000"/>
          </a:xfrm>
          <a:prstGeom prst="rect"/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algn="l" defTabSz="914400" eaLnBrk="0" fontAlgn="base" hangingPunct="0" indent="-273050" latinLnBrk="0" lvl="0" marL="273050" marR="0" rtl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baseline="0" b="0" cap="none" dirty="0" sz="26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ＭＳ Ｐゴシック" charset="-128"/>
                <a:cs typeface="ＭＳ Ｐゴシック" charset="-128"/>
              </a:rPr>
              <a:t>If there is a </a:t>
            </a:r>
            <a:r>
              <a:rPr baseline="0" b="0" cap="none" dirty="0" sz="2600" i="1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ＭＳ Ｐゴシック" charset="-128"/>
                <a:cs typeface="ＭＳ Ｐゴシック" charset="-128"/>
              </a:rPr>
              <a:t>Cache Hit</a:t>
            </a:r>
            <a:endParaRPr baseline="0" b="0" cap="none" dirty="0" sz="26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itchFamily="34" charset="0"/>
              <a:ea typeface="ＭＳ Ｐゴシック" charset="-128"/>
              <a:cs typeface="ＭＳ Ｐゴシック" charset="-128"/>
            </a:endParaRPr>
          </a:p>
          <a:p>
            <a:pPr algn="l" defTabSz="914400" eaLnBrk="0" fontAlgn="base" hangingPunct="0" indent="-246063" latinLnBrk="0" lvl="1" marL="639763" marR="0" rtl="0">
              <a:lnSpc>
                <a:spcPct val="8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Char char="◦"/>
            </a:pPr>
            <a:r>
              <a:rPr baseline="0" b="0" cap="none" dirty="0" sz="21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itchFamily="34" charset="0"/>
                <a:ea typeface="ＭＳ Ｐゴシック" charset="-128"/>
                <a:cs typeface="+mn-cs"/>
              </a:rPr>
              <a:t>Access time is less</a:t>
            </a:r>
          </a:p>
        </p:txBody>
      </p:sp>
      <p:sp>
        <p:nvSpPr>
          <p:cNvPr id="1048668" name="Content Placeholder 2"/>
          <p:cNvSpPr/>
          <p:nvPr/>
        </p:nvSpPr>
        <p:spPr bwMode="auto">
          <a:xfrm>
            <a:off x="5105400" y="5638800"/>
            <a:ext cx="3733800" cy="762000"/>
          </a:xfrm>
          <a:prstGeom prst="rect"/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p>
            <a:pPr eaLnBrk="0" hangingPunct="0" indent="-273050" marL="27305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dirty="0" sz="2600" lang="en-US">
                <a:latin typeface="Gill Sans MT" pitchFamily="34" charset="0"/>
              </a:rPr>
              <a:t>If there is a </a:t>
            </a:r>
            <a:r>
              <a:rPr dirty="0" sz="2600" i="1" lang="en-US">
                <a:latin typeface="Gill Sans MT" pitchFamily="34" charset="0"/>
              </a:rPr>
              <a:t>Cache Miss</a:t>
            </a:r>
            <a:endParaRPr dirty="0" sz="2600" lang="en-US">
              <a:latin typeface="Gill Sans MT" pitchFamily="34" charset="0"/>
            </a:endParaRPr>
          </a:p>
          <a:p>
            <a:pPr eaLnBrk="0" hangingPunct="0" indent="-246063" lvl="1" marL="639763">
              <a:lnSpc>
                <a:spcPct val="80000"/>
              </a:lnSpc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</a:pPr>
            <a:r>
              <a:rPr dirty="0" sz="2100" lang="en-US">
                <a:latin typeface="Gill Sans MT" pitchFamily="34" charset="0"/>
              </a:rPr>
              <a:t>Access time is high</a:t>
            </a:r>
          </a:p>
        </p:txBody>
      </p:sp>
      <p:sp>
        <p:nvSpPr>
          <p:cNvPr id="1048669" name="TextBox 46"/>
          <p:cNvSpPr txBox="1"/>
          <p:nvPr/>
        </p:nvSpPr>
        <p:spPr>
          <a:xfrm>
            <a:off x="2209800" y="5040868"/>
            <a:ext cx="5301451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>
                <a:solidFill>
                  <a:srgbClr val="FF0000"/>
                </a:solidFill>
              </a:rPr>
              <a:t>Why is “</a:t>
            </a:r>
            <a:r>
              <a:rPr b="1" dirty="0" lang="en-US">
                <a:solidFill>
                  <a:srgbClr val="FF0000"/>
                </a:solidFill>
              </a:rPr>
              <a:t>time”</a:t>
            </a:r>
            <a:r>
              <a:rPr dirty="0" lang="en-US">
                <a:solidFill>
                  <a:srgbClr val="FF0000"/>
                </a:solidFill>
              </a:rPr>
              <a:t> a channel for Information Leakage?</a:t>
            </a:r>
            <a:endParaRPr dirty="0" lang="en-IN">
              <a:solidFill>
                <a:srgbClr val="FF0000"/>
              </a:solidFill>
            </a:endParaRPr>
          </a:p>
        </p:txBody>
      </p:sp>
      <p:sp>
        <p:nvSpPr>
          <p:cNvPr id="1048670" name="TextBox 49"/>
          <p:cNvSpPr txBox="1"/>
          <p:nvPr/>
        </p:nvSpPr>
        <p:spPr>
          <a:xfrm>
            <a:off x="2168381" y="4495800"/>
            <a:ext cx="4284186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US"/>
              <a:t>Adversary wants to get Bob’s secret key</a:t>
            </a:r>
            <a:endParaRPr dirty="0" lang="en-IN"/>
          </a:p>
        </p:txBody>
      </p:sp>
      <p:cxnSp>
        <p:nvCxnSpPr>
          <p:cNvPr id="3145731" name="Straight Arrow Connector 51"/>
          <p:cNvCxnSpPr>
            <a:cxnSpLocks/>
          </p:cNvCxnSpPr>
          <p:nvPr/>
        </p:nvCxnSpPr>
        <p:spPr>
          <a:xfrm rot="10800000">
            <a:off x="2895600" y="3048000"/>
            <a:ext cx="1295400" cy="1588"/>
          </a:xfrm>
          <a:prstGeom prst="straightConnector1"/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IN" smtClean="0"/>
              <a:t>Timing Attack in Modern Systems</a:t>
            </a:r>
            <a:endParaRPr dirty="0" lang="en-IN"/>
          </a:p>
        </p:txBody>
      </p:sp>
      <p:sp>
        <p:nvSpPr>
          <p:cNvPr id="104899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sz="2000" lang="en-IN" smtClean="0"/>
              <a:t>In modern day systems timing attack faces difficulties because of the modifications for performance improvements.</a:t>
            </a:r>
          </a:p>
          <a:p>
            <a:pPr indent="-273050" marL="3230563"/>
            <a:endParaRPr dirty="0" sz="900" lang="en-IN" smtClean="0"/>
          </a:p>
          <a:p>
            <a:pPr indent="-273050" marL="3230563"/>
            <a:r>
              <a:rPr dirty="0" sz="2000" lang="en-IN" smtClean="0"/>
              <a:t>Timing measurements for the execution of a same instruction with RDTSCP creates different timing values at different instances.</a:t>
            </a:r>
          </a:p>
          <a:p>
            <a:pPr indent="-273050" marL="3230563"/>
            <a:endParaRPr dirty="0" sz="2000" lang="en-IN"/>
          </a:p>
          <a:p>
            <a:pPr indent="-273050" marL="358775"/>
            <a:endParaRPr dirty="0" sz="2000" lang="en-IN" smtClean="0"/>
          </a:p>
          <a:p>
            <a:pPr indent="-273050" marL="358775"/>
            <a:r>
              <a:rPr dirty="0" sz="2000" lang="en-IN" smtClean="0"/>
              <a:t>New RDTSCP benchmark code</a:t>
            </a:r>
            <a:br>
              <a:rPr dirty="0" sz="2000" lang="en-IN" smtClean="0"/>
            </a:br>
            <a:r>
              <a:rPr dirty="0" sz="2000" lang="en-IN" smtClean="0"/>
              <a:t>generates similar timing</a:t>
            </a:r>
            <a:br>
              <a:rPr dirty="0" sz="2000" lang="en-IN" smtClean="0"/>
            </a:br>
            <a:r>
              <a:rPr dirty="0" sz="2000" lang="en-IN" smtClean="0"/>
              <a:t>measurements.</a:t>
            </a:r>
            <a:endParaRPr dirty="0" sz="2000" lang="en-IN"/>
          </a:p>
        </p:txBody>
      </p:sp>
      <p:pic>
        <p:nvPicPr>
          <p:cNvPr id="2097228" name="Content Placeholder 4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 bwMode="auto">
          <a:xfrm>
            <a:off x="1139365" y="2133600"/>
            <a:ext cx="3240000" cy="21600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29" name="Picture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5127077" y="3962400"/>
            <a:ext cx="3240000" cy="2160000"/>
          </a:xfrm>
          <a:prstGeom prst="rect"/>
        </p:spPr>
      </p:pic>
      <p:sp>
        <p:nvSpPr>
          <p:cNvPr id="1048994" name="TextBox 7"/>
          <p:cNvSpPr txBox="1"/>
          <p:nvPr/>
        </p:nvSpPr>
        <p:spPr>
          <a:xfrm>
            <a:off x="2667000" y="2438400"/>
            <a:ext cx="184731" cy="369332"/>
          </a:xfrm>
          <a:prstGeom prst="rect"/>
          <a:noFill/>
        </p:spPr>
        <p:txBody>
          <a:bodyPr rtlCol="0" wrap="none">
            <a:spAutoFit/>
          </a:bodyPr>
          <a:p>
            <a:endParaRPr dirty="0" lang="en-IN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IN"/>
              <a:t>Timing Attack in Modern Systems</a:t>
            </a:r>
          </a:p>
        </p:txBody>
      </p:sp>
      <p:pic>
        <p:nvPicPr>
          <p:cNvPr id="2097230" name="Picture 2" descr="Image result for intel turbo boost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5508266" y="1840779"/>
            <a:ext cx="2721334" cy="1592961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31" name="Picture 4" descr="Image result for hyperthreadi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371600" y="1840779"/>
            <a:ext cx="2819400" cy="1592961"/>
          </a:xfrm>
          <a:prstGeom prst="rect"/>
          <a:noFill/>
        </p:spPr>
      </p:pic>
      <p:sp>
        <p:nvSpPr>
          <p:cNvPr id="1048996" name="Oval 5"/>
          <p:cNvSpPr/>
          <p:nvPr/>
        </p:nvSpPr>
        <p:spPr>
          <a:xfrm>
            <a:off x="2667000" y="3673286"/>
            <a:ext cx="4419600" cy="1125889"/>
          </a:xfrm>
          <a:prstGeom prst="ellipse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 smtClean="0">
                <a:solidFill>
                  <a:schemeClr val="tx1"/>
                </a:solidFill>
              </a:rPr>
              <a:t>Nondeterminism</a:t>
            </a:r>
          </a:p>
          <a:p>
            <a:pPr algn="ctr"/>
            <a:r>
              <a:rPr dirty="0" lang="en-US" smtClean="0">
                <a:solidFill>
                  <a:schemeClr val="tx1"/>
                </a:solidFill>
              </a:rPr>
              <a:t>(performance improvements)</a:t>
            </a:r>
            <a:endParaRPr dirty="0" lang="en-IN">
              <a:solidFill>
                <a:schemeClr val="tx1"/>
              </a:solidFill>
            </a:endParaRPr>
          </a:p>
        </p:txBody>
      </p:sp>
      <p:pic>
        <p:nvPicPr>
          <p:cNvPr id="2097232" name="Picture 6" descr="Image result for dynamic frequency scali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3505200" y="4914399"/>
            <a:ext cx="2602793" cy="1549978"/>
          </a:xfrm>
          <a:prstGeom prst="rect"/>
          <a:noFill/>
        </p:spPr>
      </p:pic>
      <p:sp>
        <p:nvSpPr>
          <p:cNvPr id="1048997" name="TextBox 8"/>
          <p:cNvSpPr txBox="1"/>
          <p:nvPr/>
        </p:nvSpPr>
        <p:spPr>
          <a:xfrm>
            <a:off x="7057416" y="5320056"/>
            <a:ext cx="1470723" cy="646331"/>
          </a:xfrm>
          <a:prstGeom prst="rect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wrap="none">
            <a:spAutoFit/>
          </a:bodyPr>
          <a:p>
            <a:pPr algn="ctr"/>
            <a:r>
              <a:rPr dirty="0" lang="en-IN" smtClean="0"/>
              <a:t>Requires</a:t>
            </a:r>
            <a:br>
              <a:rPr dirty="0" lang="en-IN" smtClean="0"/>
            </a:br>
            <a:r>
              <a:rPr dirty="0" lang="en-IN" smtClean="0"/>
              <a:t>ROOT ACCESS</a:t>
            </a:r>
            <a:endParaRPr dirty="0" lang="en-IN"/>
          </a:p>
        </p:txBody>
      </p:sp>
      <p:cxnSp>
        <p:nvCxnSpPr>
          <p:cNvPr id="3145993" name="Straight Arrow Connector 10"/>
          <p:cNvCxnSpPr>
            <a:cxnSpLocks/>
            <a:stCxn id="2097230" idx="2"/>
            <a:endCxn id="1048997" idx="0"/>
          </p:cNvCxnSpPr>
          <p:nvPr/>
        </p:nvCxnSpPr>
        <p:spPr>
          <a:xfrm>
            <a:off x="6868933" y="3433740"/>
            <a:ext cx="923845" cy="1886316"/>
          </a:xfrm>
          <a:prstGeom prst="straightConnector1"/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994" name="Straight Arrow Connector 12"/>
          <p:cNvCxnSpPr>
            <a:cxnSpLocks/>
            <a:stCxn id="2097232" idx="3"/>
            <a:endCxn id="1048997" idx="1"/>
          </p:cNvCxnSpPr>
          <p:nvPr/>
        </p:nvCxnSpPr>
        <p:spPr>
          <a:xfrm flipV="1">
            <a:off x="6107993" y="5643222"/>
            <a:ext cx="949423" cy="46166"/>
          </a:xfrm>
          <a:prstGeom prst="straightConnector1"/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998" name="TextBox 13"/>
          <p:cNvSpPr txBox="1"/>
          <p:nvPr/>
        </p:nvSpPr>
        <p:spPr>
          <a:xfrm>
            <a:off x="1260968" y="4996890"/>
            <a:ext cx="1769522" cy="646331"/>
          </a:xfrm>
          <a:prstGeom prst="rect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wrap="none">
            <a:spAutoFit/>
          </a:bodyPr>
          <a:p>
            <a:pPr algn="ctr"/>
            <a:r>
              <a:rPr dirty="0" lang="en-IN" smtClean="0"/>
              <a:t>Can be done</a:t>
            </a:r>
            <a:br>
              <a:rPr dirty="0" lang="en-IN" smtClean="0"/>
            </a:br>
            <a:r>
              <a:rPr dirty="0" lang="en-IN" smtClean="0"/>
              <a:t>from USER space</a:t>
            </a:r>
            <a:endParaRPr dirty="0" lang="en-IN"/>
          </a:p>
        </p:txBody>
      </p:sp>
      <p:cxnSp>
        <p:nvCxnSpPr>
          <p:cNvPr id="3145995" name="Straight Arrow Connector 15"/>
          <p:cNvCxnSpPr>
            <a:cxnSpLocks/>
            <a:stCxn id="2097231" idx="2"/>
            <a:endCxn id="1048998" idx="0"/>
          </p:cNvCxnSpPr>
          <p:nvPr/>
        </p:nvCxnSpPr>
        <p:spPr>
          <a:xfrm flipH="1">
            <a:off x="2145729" y="3433740"/>
            <a:ext cx="635571" cy="1563150"/>
          </a:xfrm>
          <a:prstGeom prst="straightConnector1"/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999" name="TextBox 16"/>
          <p:cNvSpPr txBox="1"/>
          <p:nvPr/>
        </p:nvSpPr>
        <p:spPr>
          <a:xfrm>
            <a:off x="7389722" y="4192232"/>
            <a:ext cx="915635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disable</a:t>
            </a:r>
            <a:endParaRPr dirty="0" lang="en-IN"/>
          </a:p>
        </p:txBody>
      </p:sp>
      <p:sp>
        <p:nvSpPr>
          <p:cNvPr id="1049000" name="TextBox 17"/>
          <p:cNvSpPr txBox="1"/>
          <p:nvPr/>
        </p:nvSpPr>
        <p:spPr>
          <a:xfrm>
            <a:off x="6003797" y="5273889"/>
            <a:ext cx="915635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disable</a:t>
            </a:r>
            <a:endParaRPr dirty="0" lang="en-IN"/>
          </a:p>
        </p:txBody>
      </p:sp>
      <p:sp>
        <p:nvSpPr>
          <p:cNvPr id="1049001" name="TextBox 18"/>
          <p:cNvSpPr txBox="1"/>
          <p:nvPr/>
        </p:nvSpPr>
        <p:spPr>
          <a:xfrm>
            <a:off x="1377641" y="3981227"/>
            <a:ext cx="1107996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eliminate</a:t>
            </a:r>
            <a:endParaRPr dirty="0" lang="en-IN"/>
          </a:p>
        </p:txBody>
      </p:sp>
      <p:cxnSp>
        <p:nvCxnSpPr>
          <p:cNvPr id="3145996" name="Straight Arrow Connector 14"/>
          <p:cNvCxnSpPr>
            <a:cxnSpLocks/>
            <a:stCxn id="2097231" idx="2"/>
            <a:endCxn id="1048997" idx="0"/>
          </p:cNvCxnSpPr>
          <p:nvPr/>
        </p:nvCxnSpPr>
        <p:spPr>
          <a:xfrm>
            <a:off x="2781300" y="3433740"/>
            <a:ext cx="5011478" cy="1886316"/>
          </a:xfrm>
          <a:prstGeom prst="straightConnector1"/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002" name="TextBox 19"/>
          <p:cNvSpPr txBox="1"/>
          <p:nvPr/>
        </p:nvSpPr>
        <p:spPr>
          <a:xfrm>
            <a:off x="6512073" y="4564427"/>
            <a:ext cx="915635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disable</a:t>
            </a:r>
            <a:endParaRPr dirty="0"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6" grpId="0" animBg="1"/>
      <p:bldP spid="1048997" grpId="0" animBg="1"/>
      <p:bldP spid="1048998" grpId="0" animBg="1"/>
      <p:bldP spid="1048999" grpId="0"/>
      <p:bldP spid="1049000" grpId="0"/>
      <p:bldP spid="1049001" grpId="0"/>
      <p:bldP spid="104900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IN"/>
              <a:t>Timing Attack in Modern Systems</a:t>
            </a:r>
          </a:p>
        </p:txBody>
      </p:sp>
      <p:pic>
        <p:nvPicPr>
          <p:cNvPr id="2097233" name="Content Placeholder 2"/>
          <p:cNvPicPr>
            <a:picLocks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953000" y="1855027"/>
            <a:ext cx="3902084" cy="2824845"/>
          </a:xfrm>
        </p:spPr>
      </p:pic>
      <p:sp>
        <p:nvSpPr>
          <p:cNvPr id="1049004" name="TextBox 2"/>
          <p:cNvSpPr txBox="1"/>
          <p:nvPr/>
        </p:nvSpPr>
        <p:spPr>
          <a:xfrm>
            <a:off x="1676400" y="2017736"/>
            <a:ext cx="3048000" cy="163449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 wrap="square">
            <a:spAutoFit/>
          </a:bodyPr>
          <a:p>
            <a:r>
              <a:rPr dirty="0" lang="en-IN"/>
              <a:t>How to Benchmark Code Execution Times on Intel® IA-32 and IA-64 Instruction Set Architectures - </a:t>
            </a:r>
            <a:r>
              <a:rPr b="1" dirty="0" lang="en-IN"/>
              <a:t>Gabriele Paoloni</a:t>
            </a:r>
            <a:r>
              <a:rPr dirty="0" lang="en-IN"/>
              <a:t> </a:t>
            </a:r>
            <a:r>
              <a:rPr dirty="0" lang="en-IN" smtClean="0"/>
              <a:t>(White Paper)</a:t>
            </a:r>
            <a:endParaRPr dirty="0" lang="en-IN"/>
          </a:p>
        </p:txBody>
      </p:sp>
      <p:sp>
        <p:nvSpPr>
          <p:cNvPr id="1049005" name="TextBox 8"/>
          <p:cNvSpPr txBox="1"/>
          <p:nvPr/>
        </p:nvSpPr>
        <p:spPr>
          <a:xfrm>
            <a:off x="2667000" y="5095897"/>
            <a:ext cx="2997295" cy="715089"/>
          </a:xfrm>
          <a:prstGeom prst="roundRect"/>
          <a:solidFill>
            <a:srgbClr val="B3B7EE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wrap="none">
            <a:spAutoFit/>
          </a:bodyPr>
          <a:p>
            <a:r>
              <a:rPr dirty="0" lang="en-IN" smtClean="0"/>
              <a:t>Removes all Nondeterminism</a:t>
            </a:r>
          </a:p>
          <a:p>
            <a:pPr algn="ctr"/>
            <a:r>
              <a:rPr dirty="0" lang="en-IN" smtClean="0"/>
              <a:t>(with root access)</a:t>
            </a:r>
            <a:endParaRPr dirty="0" lang="en-IN"/>
          </a:p>
        </p:txBody>
      </p:sp>
      <p:cxnSp>
        <p:nvCxnSpPr>
          <p:cNvPr id="3145997" name="Straight Arrow Connector 10"/>
          <p:cNvCxnSpPr>
            <a:cxnSpLocks/>
            <a:stCxn id="1049004" idx="2"/>
            <a:endCxn id="1049005" idx="0"/>
          </p:cNvCxnSpPr>
          <p:nvPr/>
        </p:nvCxnSpPr>
        <p:spPr>
          <a:xfrm>
            <a:off x="3200400" y="3652226"/>
            <a:ext cx="965248" cy="1443671"/>
          </a:xfrm>
          <a:prstGeom prst="straightConnector1"/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Group 5"/>
          <p:cNvGrpSpPr/>
          <p:nvPr/>
        </p:nvGrpSpPr>
        <p:grpSpPr>
          <a:xfrm>
            <a:off x="6938962" y="2257420"/>
            <a:ext cx="1443039" cy="341369"/>
            <a:chOff x="6938962" y="2257420"/>
            <a:chExt cx="1443039" cy="341369"/>
          </a:xfrm>
        </p:grpSpPr>
        <p:sp>
          <p:nvSpPr>
            <p:cNvPr id="1049006" name="Rectangle 3"/>
            <p:cNvSpPr/>
            <p:nvPr/>
          </p:nvSpPr>
          <p:spPr>
            <a:xfrm>
              <a:off x="6938962" y="2257420"/>
              <a:ext cx="985838" cy="104780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07" name="Rectangle 9"/>
            <p:cNvSpPr/>
            <p:nvPr/>
          </p:nvSpPr>
          <p:spPr>
            <a:xfrm>
              <a:off x="6974680" y="2362200"/>
              <a:ext cx="1331119" cy="104780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08" name="Rectangle 11"/>
            <p:cNvSpPr/>
            <p:nvPr/>
          </p:nvSpPr>
          <p:spPr>
            <a:xfrm>
              <a:off x="7162801" y="2494009"/>
              <a:ext cx="1219200" cy="104780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1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4" grpId="0" animBg="1"/>
      <p:bldP spid="104900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IN"/>
              <a:t>Timing Attack in Modern Systems</a:t>
            </a:r>
          </a:p>
        </p:txBody>
      </p:sp>
      <p:sp>
        <p:nvSpPr>
          <p:cNvPr id="1049010" name="Vertical Scroll 9"/>
          <p:cNvSpPr/>
          <p:nvPr/>
        </p:nvSpPr>
        <p:spPr>
          <a:xfrm>
            <a:off x="2481959" y="4086488"/>
            <a:ext cx="1742536" cy="2277374"/>
          </a:xfrm>
          <a:prstGeom prst="verticalScroll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 smtClean="0">
                <a:solidFill>
                  <a:schemeClr val="tx1"/>
                </a:solidFill>
              </a:rPr>
              <a:t>Spy thread</a:t>
            </a:r>
          </a:p>
          <a:p>
            <a:pPr algn="ctr"/>
            <a:r>
              <a:rPr dirty="0" lang="en-US" smtClean="0">
                <a:solidFill>
                  <a:schemeClr val="tx1"/>
                </a:solidFill>
              </a:rPr>
              <a:t>while(1){;}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1049011" name="Cloud 11"/>
          <p:cNvSpPr/>
          <p:nvPr/>
        </p:nvSpPr>
        <p:spPr>
          <a:xfrm>
            <a:off x="2566658" y="3136524"/>
            <a:ext cx="1573138" cy="824047"/>
          </a:xfrm>
          <a:prstGeom prst="cloud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 smtClean="0">
                <a:solidFill>
                  <a:schemeClr val="tx1"/>
                </a:solidFill>
              </a:rPr>
              <a:t>Virtual</a:t>
            </a:r>
            <a:r>
              <a:rPr dirty="0" lang="en-US" smtClean="0"/>
              <a:t> </a:t>
            </a:r>
            <a:r>
              <a:rPr dirty="0" lang="en-US" smtClean="0">
                <a:solidFill>
                  <a:schemeClr val="tx1"/>
                </a:solidFill>
              </a:rPr>
              <a:t>Core 0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9012" name="Cloud 12"/>
          <p:cNvSpPr/>
          <p:nvPr/>
        </p:nvSpPr>
        <p:spPr>
          <a:xfrm>
            <a:off x="6246845" y="3139549"/>
            <a:ext cx="1556046" cy="824046"/>
          </a:xfrm>
          <a:prstGeom prst="cloud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 smtClean="0">
                <a:solidFill>
                  <a:schemeClr val="tx1"/>
                </a:solidFill>
              </a:rPr>
              <a:t>Virtual</a:t>
            </a:r>
            <a:r>
              <a:rPr dirty="0" lang="en-US" smtClean="0"/>
              <a:t> </a:t>
            </a:r>
            <a:r>
              <a:rPr dirty="0" lang="en-US" smtClean="0">
                <a:solidFill>
                  <a:schemeClr val="tx1"/>
                </a:solidFill>
              </a:rPr>
              <a:t>Core 1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9013" name="Vertical Scroll 13"/>
          <p:cNvSpPr/>
          <p:nvPr/>
        </p:nvSpPr>
        <p:spPr>
          <a:xfrm>
            <a:off x="5169469" y="4086488"/>
            <a:ext cx="3710798" cy="2277374"/>
          </a:xfrm>
          <a:prstGeom prst="verticalScroll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 smtClean="0">
                <a:solidFill>
                  <a:schemeClr val="tx1"/>
                </a:solidFill>
              </a:rPr>
              <a:t>Time measurement thread</a:t>
            </a:r>
          </a:p>
          <a:p>
            <a:pPr algn="ctr"/>
            <a:r>
              <a:rPr dirty="0" lang="en-US">
                <a:solidFill>
                  <a:schemeClr val="tx1"/>
                </a:solidFill>
              </a:rPr>
              <a:t>s</a:t>
            </a:r>
            <a:r>
              <a:rPr dirty="0" lang="en-US" smtClean="0">
                <a:solidFill>
                  <a:schemeClr val="tx1"/>
                </a:solidFill>
              </a:rPr>
              <a:t>tart = </a:t>
            </a:r>
            <a:r>
              <a:rPr dirty="0" lang="en-US" err="1" smtClean="0">
                <a:solidFill>
                  <a:schemeClr val="tx1"/>
                </a:solidFill>
              </a:rPr>
              <a:t>time_fn</a:t>
            </a:r>
            <a:r>
              <a:rPr dirty="0" lang="en-US" smtClean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dirty="0" lang="en-US" smtClean="0">
                <a:solidFill>
                  <a:schemeClr val="tx1"/>
                </a:solidFill>
              </a:rPr>
              <a:t>/*function*/</a:t>
            </a:r>
          </a:p>
          <a:p>
            <a:pPr algn="ctr"/>
            <a:r>
              <a:rPr dirty="0" lang="en-US" smtClean="0">
                <a:solidFill>
                  <a:schemeClr val="tx1"/>
                </a:solidFill>
              </a:rPr>
              <a:t>end =  </a:t>
            </a:r>
            <a:r>
              <a:rPr dirty="0" lang="en-US" err="1" smtClean="0">
                <a:solidFill>
                  <a:schemeClr val="tx1"/>
                </a:solidFill>
              </a:rPr>
              <a:t>time_fn</a:t>
            </a:r>
            <a:r>
              <a:rPr dirty="0" lang="en-US" smtClean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dirty="0" lang="en-US">
                <a:solidFill>
                  <a:schemeClr val="tx1"/>
                </a:solidFill>
              </a:rPr>
              <a:t>t</a:t>
            </a:r>
            <a:r>
              <a:rPr dirty="0" lang="en-US" smtClean="0">
                <a:solidFill>
                  <a:schemeClr val="tx1"/>
                </a:solidFill>
              </a:rPr>
              <a:t>iming = end - start</a:t>
            </a:r>
          </a:p>
          <a:p>
            <a:pPr algn="ctr"/>
            <a:r>
              <a:rPr dirty="0" lang="en-US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49014" name="Rounded Rectangle 14"/>
          <p:cNvSpPr/>
          <p:nvPr/>
        </p:nvSpPr>
        <p:spPr>
          <a:xfrm>
            <a:off x="2566658" y="2734662"/>
            <a:ext cx="5236233" cy="273154"/>
          </a:xfrm>
          <a:prstGeom prst="roundRect"/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dirty="0" lang="en-US" smtClean="0">
                <a:solidFill>
                  <a:schemeClr val="tx1"/>
                </a:solidFill>
              </a:rPr>
              <a:t>Core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9015" name="TextBox 4"/>
          <p:cNvSpPr txBox="1"/>
          <p:nvPr/>
        </p:nvSpPr>
        <p:spPr>
          <a:xfrm>
            <a:off x="2967123" y="1990764"/>
            <a:ext cx="4435304" cy="646986"/>
          </a:xfrm>
          <a:prstGeom prst="roundRect"/>
          <a:solidFill>
            <a:srgbClr val="D3E56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wrap="square">
            <a:spAutoFit/>
          </a:bodyPr>
          <a:p>
            <a:pPr algn="ctr"/>
            <a:r>
              <a:rPr dirty="0" sz="1600" lang="en-IN"/>
              <a:t>Spy thread keeps one virtual core occupied and lets other thread run solely on other virtual core</a:t>
            </a:r>
          </a:p>
        </p:txBody>
      </p:sp>
      <p:sp>
        <p:nvSpPr>
          <p:cNvPr id="1049016" name="TextBox 5"/>
          <p:cNvSpPr txBox="1"/>
          <p:nvPr/>
        </p:nvSpPr>
        <p:spPr>
          <a:xfrm>
            <a:off x="1435100" y="1524520"/>
            <a:ext cx="7494359" cy="369332"/>
          </a:xfrm>
          <a:prstGeom prst="rect"/>
          <a:noFill/>
        </p:spPr>
        <p:txBody>
          <a:bodyPr rtlCol="0" wrap="none">
            <a:spAutoFit/>
          </a:bodyPr>
          <a:p>
            <a:r>
              <a:rPr b="1" dirty="0" lang="en-IN"/>
              <a:t>Eliminate </a:t>
            </a:r>
            <a:r>
              <a:rPr b="1" dirty="0" lang="en-IN" smtClean="0"/>
              <a:t>nondeterminism </a:t>
            </a:r>
            <a:r>
              <a:rPr b="1" dirty="0" lang="en-IN"/>
              <a:t>due to hyper-threading from user </a:t>
            </a:r>
            <a:r>
              <a:rPr b="1" dirty="0" lang="en-IN" smtClean="0"/>
              <a:t>space</a:t>
            </a:r>
            <a:endParaRPr b="1" dirty="0" lang="en-IN"/>
          </a:p>
        </p:txBody>
      </p:sp>
      <p:grpSp>
        <p:nvGrpSpPr>
          <p:cNvPr id="164" name="Group 24"/>
          <p:cNvGrpSpPr/>
          <p:nvPr/>
        </p:nvGrpSpPr>
        <p:grpSpPr>
          <a:xfrm>
            <a:off x="2362200" y="1893852"/>
            <a:ext cx="5801784" cy="4351338"/>
            <a:chOff x="2362200" y="1893852"/>
            <a:chExt cx="5801784" cy="4351338"/>
          </a:xfrm>
        </p:grpSpPr>
        <p:pic>
          <p:nvPicPr>
            <p:cNvPr id="2097234" name="Content Placeholder 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tretch>
              <a:fillRect/>
            </a:stretch>
          </p:blipFill>
          <p:spPr bwMode="auto">
            <a:xfrm>
              <a:off x="2362200" y="1893852"/>
              <a:ext cx="5801784" cy="4351338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9017" name="Rectangle 26"/>
            <p:cNvSpPr/>
            <p:nvPr/>
          </p:nvSpPr>
          <p:spPr>
            <a:xfrm>
              <a:off x="5317333" y="2517670"/>
              <a:ext cx="1393030" cy="138430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18" name="Rectangle 27"/>
            <p:cNvSpPr/>
            <p:nvPr/>
          </p:nvSpPr>
          <p:spPr>
            <a:xfrm>
              <a:off x="5410200" y="2700268"/>
              <a:ext cx="1905000" cy="138430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19" name="Rectangle 28"/>
            <p:cNvSpPr/>
            <p:nvPr/>
          </p:nvSpPr>
          <p:spPr>
            <a:xfrm>
              <a:off x="6030828" y="3086378"/>
              <a:ext cx="1393030" cy="138430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10" grpId="0" animBg="1"/>
      <p:bldP spid="1049011" grpId="0" animBg="1"/>
      <p:bldP spid="1049012" grpId="0" animBg="1"/>
      <p:bldP spid="1049013" grpId="0" animBg="1"/>
      <p:bldP spid="1049014" grpId="0" animBg="1"/>
      <p:bldP spid="10490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IN"/>
              <a:t>Timing Attack in Modern Systems</a:t>
            </a:r>
          </a:p>
        </p:txBody>
      </p:sp>
      <p:pic>
        <p:nvPicPr>
          <p:cNvPr id="2097235" name="Picture 1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24000" y="4626806"/>
            <a:ext cx="4152900" cy="1708234"/>
          </a:xfrm>
          <a:prstGeom prst="rect"/>
        </p:spPr>
      </p:pic>
      <p:grpSp>
        <p:nvGrpSpPr>
          <p:cNvPr id="166" name="Group 6"/>
          <p:cNvGrpSpPr/>
          <p:nvPr/>
        </p:nvGrpSpPr>
        <p:grpSpPr>
          <a:xfrm>
            <a:off x="2143571" y="4786105"/>
            <a:ext cx="472867" cy="1511154"/>
            <a:chOff x="2143571" y="4786105"/>
            <a:chExt cx="472867" cy="1511154"/>
          </a:xfrm>
        </p:grpSpPr>
        <p:sp>
          <p:nvSpPr>
            <p:cNvPr id="1049021" name="Rectangle 3"/>
            <p:cNvSpPr/>
            <p:nvPr/>
          </p:nvSpPr>
          <p:spPr>
            <a:xfrm>
              <a:off x="2159238" y="4786105"/>
              <a:ext cx="457200" cy="152400"/>
            </a:xfrm>
            <a:prstGeom prst="rect"/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22" name="Rectangle 16"/>
            <p:cNvSpPr/>
            <p:nvPr/>
          </p:nvSpPr>
          <p:spPr>
            <a:xfrm>
              <a:off x="2150692" y="5177547"/>
              <a:ext cx="457200" cy="152400"/>
            </a:xfrm>
            <a:prstGeom prst="rect"/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23" name="Rectangle 18"/>
            <p:cNvSpPr/>
            <p:nvPr/>
          </p:nvSpPr>
          <p:spPr>
            <a:xfrm>
              <a:off x="2159238" y="5368184"/>
              <a:ext cx="457200" cy="152400"/>
            </a:xfrm>
            <a:prstGeom prst="rect"/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24" name="Rectangle 19"/>
            <p:cNvSpPr/>
            <p:nvPr/>
          </p:nvSpPr>
          <p:spPr>
            <a:xfrm>
              <a:off x="2159238" y="5564054"/>
              <a:ext cx="457200" cy="152400"/>
            </a:xfrm>
            <a:prstGeom prst="rect"/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25" name="Rectangle 20"/>
            <p:cNvSpPr/>
            <p:nvPr/>
          </p:nvSpPr>
          <p:spPr>
            <a:xfrm>
              <a:off x="2143571" y="6144859"/>
              <a:ext cx="457200" cy="152400"/>
            </a:xfrm>
            <a:prstGeom prst="rect"/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</p:grpSp>
      <p:sp>
        <p:nvSpPr>
          <p:cNvPr id="1049026" name="Rectangle 21"/>
          <p:cNvSpPr/>
          <p:nvPr/>
        </p:nvSpPr>
        <p:spPr>
          <a:xfrm>
            <a:off x="6096000" y="5210580"/>
            <a:ext cx="2441694" cy="369332"/>
          </a:xfrm>
          <a:prstGeom prst="rect"/>
          <a:noFill/>
        </p:spPr>
        <p:txBody>
          <a:bodyPr bIns="45720" lIns="91440" rIns="91440" tIns="45720" wrap="none">
            <a:spAutoFit/>
          </a:bodyPr>
          <a:p>
            <a:pPr algn="ctr"/>
            <a:r>
              <a:rPr b="0" cap="none" dirty="0" lang="en-US" spc="0" smtClean="0">
                <a:ln w="0"/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Accuracy around 60%</a:t>
            </a:r>
            <a:endParaRPr b="0" cap="none" dirty="0" lang="en-US" spc="0">
              <a:ln w="0"/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9027" name="TextBox 22"/>
          <p:cNvSpPr txBox="1"/>
          <p:nvPr/>
        </p:nvSpPr>
        <p:spPr>
          <a:xfrm>
            <a:off x="1898769" y="4110357"/>
            <a:ext cx="3403362" cy="408623"/>
          </a:xfrm>
          <a:prstGeom prst="roundRect"/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 wrap="square">
            <a:spAutoFit/>
          </a:bodyPr>
          <a:p>
            <a:pPr algn="ctr"/>
            <a:r>
              <a:rPr lang="en-IN" smtClean="0">
                <a:solidFill>
                  <a:schemeClr val="tx1"/>
                </a:solidFill>
              </a:rPr>
              <a:t>After Removing </a:t>
            </a:r>
            <a:r>
              <a:rPr dirty="0" lang="en-IN" smtClean="0">
                <a:solidFill>
                  <a:schemeClr val="tx1"/>
                </a:solidFill>
              </a:rPr>
              <a:t>all Indeterminism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9028" name="Rectangle 24"/>
          <p:cNvSpPr/>
          <p:nvPr/>
        </p:nvSpPr>
        <p:spPr>
          <a:xfrm>
            <a:off x="6551253" y="2717374"/>
            <a:ext cx="1531188" cy="369332"/>
          </a:xfrm>
          <a:prstGeom prst="rect"/>
          <a:noFill/>
        </p:spPr>
        <p:txBody>
          <a:bodyPr bIns="45720" lIns="91440" rIns="91440" tIns="45720" wrap="none">
            <a:spAutoFit/>
          </a:bodyPr>
          <a:p>
            <a:pPr algn="ctr"/>
            <a:r>
              <a:rPr b="0" cap="none" dirty="0" lang="en-US" spc="0" smtClean="0">
                <a:ln w="0"/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Accuracy 0%</a:t>
            </a:r>
            <a:endParaRPr b="0" cap="none" dirty="0" lang="en-US" spc="0">
              <a:ln w="0"/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9029" name="TextBox 25"/>
          <p:cNvSpPr txBox="1"/>
          <p:nvPr/>
        </p:nvSpPr>
        <p:spPr>
          <a:xfrm>
            <a:off x="1495871" y="1644935"/>
            <a:ext cx="4181029" cy="408623"/>
          </a:xfrm>
          <a:prstGeom prst="roundRect"/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 wrap="square">
            <a:spAutoFit/>
          </a:bodyPr>
          <a:p>
            <a:pPr algn="ctr"/>
            <a:r>
              <a:rPr dirty="0" lang="en-IN" smtClean="0">
                <a:solidFill>
                  <a:schemeClr val="tx1"/>
                </a:solidFill>
              </a:rPr>
              <a:t>Timing Attack on Modern System (Core i5)</a:t>
            </a:r>
            <a:endParaRPr dirty="0" lang="en-IN">
              <a:solidFill>
                <a:schemeClr val="tx1"/>
              </a:solidFill>
            </a:endParaRPr>
          </a:p>
        </p:txBody>
      </p:sp>
      <p:pic>
        <p:nvPicPr>
          <p:cNvPr id="2097236" name="Picture 7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24000" y="2168183"/>
            <a:ext cx="4154400" cy="17100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2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22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50"/>
                            </p:stCondLst>
                            <p:childTnLst>
                              <p:par>
                                <p:cTn fill="hold" grpId="0" id="24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6" grpId="0"/>
      <p:bldP spid="1049027" grpId="0" animBg="1"/>
      <p:bldP spid="1049028" grpId="0"/>
      <p:bldP spid="10490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800" y="3810000"/>
            <a:ext cx="1285875" cy="1285875"/>
          </a:xfrm>
          <a:prstGeom prst="rect"/>
        </p:spPr>
      </p:pic>
      <p:pic>
        <p:nvPicPr>
          <p:cNvPr id="209723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581400" y="1681162"/>
            <a:ext cx="2272126" cy="1704975"/>
          </a:xfrm>
          <a:prstGeom prst="rect"/>
        </p:spPr>
      </p:pic>
      <p:pic>
        <p:nvPicPr>
          <p:cNvPr id="2097239" name="Picture 8" descr="Image result for ram memory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6172200" y="3531393"/>
            <a:ext cx="1804704" cy="2519363"/>
          </a:xfrm>
          <a:prstGeom prst="rect"/>
          <a:noFill/>
        </p:spPr>
      </p:pic>
      <p:sp>
        <p:nvSpPr>
          <p:cNvPr id="1049030" name="Bent Arrow 7"/>
          <p:cNvSpPr/>
          <p:nvPr/>
        </p:nvSpPr>
        <p:spPr>
          <a:xfrm>
            <a:off x="2286000" y="2514600"/>
            <a:ext cx="1143000" cy="1219200"/>
          </a:xfrm>
          <a:prstGeom prst="bentArrow">
            <a:avLst>
              <a:gd name="adj1" fmla="val 15977"/>
              <a:gd name="adj2" fmla="val 25000"/>
              <a:gd name="adj3" fmla="val 38235"/>
              <a:gd name="adj4" fmla="val 239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9031" name="TextBox 9"/>
          <p:cNvSpPr txBox="1"/>
          <p:nvPr/>
        </p:nvSpPr>
        <p:spPr>
          <a:xfrm>
            <a:off x="2057400" y="1752600"/>
            <a:ext cx="1390124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Cache Miss</a:t>
            </a:r>
            <a:endParaRPr dirty="0" lang="en-IN"/>
          </a:p>
        </p:txBody>
      </p:sp>
      <p:sp>
        <p:nvSpPr>
          <p:cNvPr id="1049032" name="TextBox 1"/>
          <p:cNvSpPr txBox="1"/>
          <p:nvPr/>
        </p:nvSpPr>
        <p:spPr>
          <a:xfrm>
            <a:off x="1143000" y="5410200"/>
            <a:ext cx="1915909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Crypto execution</a:t>
            </a:r>
            <a:endParaRPr dirty="0" lang="en-IN"/>
          </a:p>
        </p:txBody>
      </p:sp>
      <p:sp>
        <p:nvSpPr>
          <p:cNvPr id="1049033" name="TextBox 2"/>
          <p:cNvSpPr txBox="1"/>
          <p:nvPr/>
        </p:nvSpPr>
        <p:spPr>
          <a:xfrm>
            <a:off x="3886200" y="1143000"/>
            <a:ext cx="1749197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Cache Memory</a:t>
            </a:r>
            <a:endParaRPr dirty="0" lang="en-IN"/>
          </a:p>
        </p:txBody>
      </p:sp>
      <p:sp>
        <p:nvSpPr>
          <p:cNvPr id="1049034" name="TextBox 5"/>
          <p:cNvSpPr txBox="1"/>
          <p:nvPr/>
        </p:nvSpPr>
        <p:spPr>
          <a:xfrm>
            <a:off x="6553200" y="2907268"/>
            <a:ext cx="864339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DRAM</a:t>
            </a:r>
            <a:endParaRPr dirty="0" lang="en-IN"/>
          </a:p>
        </p:txBody>
      </p:sp>
      <p:sp>
        <p:nvSpPr>
          <p:cNvPr id="1049035" name="Title 6"/>
          <p:cNvSpPr>
            <a:spLocks noGrp="1"/>
          </p:cNvSpPr>
          <p:nvPr>
            <p:ph type="title"/>
          </p:nvPr>
        </p:nvSpPr>
        <p:spPr>
          <a:xfrm>
            <a:off x="533400" y="76200"/>
            <a:ext cx="8858250" cy="1143000"/>
          </a:xfrm>
        </p:spPr>
        <p:txBody>
          <a:bodyPr>
            <a:normAutofit/>
          </a:bodyPr>
          <a:p>
            <a:r>
              <a:rPr sz="3600" lang="en-US" smtClean="0"/>
              <a:t>Timing Analysis for Row Hammering</a:t>
            </a:r>
            <a:endParaRPr sz="3600" lang="en-US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remove" grpId="1" id="9" nodeType="clickEffect" presetClass="emph" presetID="27" presetSubtype="0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autoRev="1" dur="500" fill="remove" id="10"/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autoRev="1" dur="500" fill="remove" id="11"/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autoRev="1" dur="500" fill="remove" id="12"/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autoRev="1" dur="500" fill="remove" id="13"/>
                                        <p:tgtEl>
                                          <p:spTgt spid="1049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30" grpId="0" animBg="1"/>
      <p:bldP spid="1049030" grpId="1" animBg="1"/>
      <p:bldP spid="10490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800" y="3810000"/>
            <a:ext cx="1285875" cy="1285875"/>
          </a:xfrm>
          <a:prstGeom prst="rect"/>
        </p:spPr>
      </p:pic>
      <p:pic>
        <p:nvPicPr>
          <p:cNvPr id="209724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581400" y="1681162"/>
            <a:ext cx="2272126" cy="1704975"/>
          </a:xfrm>
          <a:prstGeom prst="rect"/>
        </p:spPr>
      </p:pic>
      <p:pic>
        <p:nvPicPr>
          <p:cNvPr id="2097242" name="Picture 8" descr="Image result for ram memory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6172200" y="3505200"/>
            <a:ext cx="1804704" cy="2519363"/>
          </a:xfrm>
          <a:prstGeom prst="rect"/>
          <a:noFill/>
        </p:spPr>
      </p:pic>
      <p:sp>
        <p:nvSpPr>
          <p:cNvPr id="1049036" name="Right Arrow 8"/>
          <p:cNvSpPr/>
          <p:nvPr/>
        </p:nvSpPr>
        <p:spPr>
          <a:xfrm>
            <a:off x="3429000" y="4191000"/>
            <a:ext cx="2198037" cy="762000"/>
          </a:xfrm>
          <a:prstGeom prst="rightArrow">
            <a:avLst>
              <a:gd name="adj1" fmla="val 32857"/>
              <a:gd name="adj2" fmla="val 101428"/>
            </a:avLst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en-IN">
              <a:solidFill>
                <a:srgbClr val="33CC33"/>
              </a:solidFill>
            </a:endParaRPr>
          </a:p>
        </p:txBody>
      </p:sp>
      <p:grpSp>
        <p:nvGrpSpPr>
          <p:cNvPr id="169" name="Group 38"/>
          <p:cNvGrpSpPr/>
          <p:nvPr/>
        </p:nvGrpSpPr>
        <p:grpSpPr>
          <a:xfrm>
            <a:off x="6324600" y="3452913"/>
            <a:ext cx="2197467" cy="2807732"/>
            <a:chOff x="6553200" y="685800"/>
            <a:chExt cx="2197467" cy="2807732"/>
          </a:xfrm>
        </p:grpSpPr>
        <p:sp>
          <p:nvSpPr>
            <p:cNvPr id="1049037" name="Rectangle 1"/>
            <p:cNvSpPr/>
            <p:nvPr/>
          </p:nvSpPr>
          <p:spPr>
            <a:xfrm>
              <a:off x="6553200" y="10668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38" name="Rectangle 9"/>
            <p:cNvSpPr/>
            <p:nvPr/>
          </p:nvSpPr>
          <p:spPr>
            <a:xfrm>
              <a:off x="6705600" y="12192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39" name="Rectangle 10"/>
            <p:cNvSpPr/>
            <p:nvPr/>
          </p:nvSpPr>
          <p:spPr>
            <a:xfrm>
              <a:off x="6858000" y="13716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40" name="Rectangle 11"/>
            <p:cNvSpPr/>
            <p:nvPr/>
          </p:nvSpPr>
          <p:spPr>
            <a:xfrm>
              <a:off x="7010400" y="15240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41" name="Rectangle 12"/>
            <p:cNvSpPr/>
            <p:nvPr/>
          </p:nvSpPr>
          <p:spPr>
            <a:xfrm>
              <a:off x="7162800" y="16764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42" name="Rectangle 13"/>
            <p:cNvSpPr/>
            <p:nvPr/>
          </p:nvSpPr>
          <p:spPr>
            <a:xfrm>
              <a:off x="7315200" y="18288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43" name="Rectangle 14"/>
            <p:cNvSpPr/>
            <p:nvPr/>
          </p:nvSpPr>
          <p:spPr>
            <a:xfrm>
              <a:off x="7467600" y="19812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44" name="Rectangle 15"/>
            <p:cNvSpPr/>
            <p:nvPr/>
          </p:nvSpPr>
          <p:spPr>
            <a:xfrm>
              <a:off x="7620000" y="21336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3145998" name="Straight Connector 5"/>
            <p:cNvCxnSpPr>
              <a:cxnSpLocks/>
            </p:cNvCxnSpPr>
            <p:nvPr/>
          </p:nvCxnSpPr>
          <p:spPr>
            <a:xfrm>
              <a:off x="7620000" y="22860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99" name="Straight Connector 18"/>
            <p:cNvCxnSpPr>
              <a:cxnSpLocks/>
            </p:cNvCxnSpPr>
            <p:nvPr/>
          </p:nvCxnSpPr>
          <p:spPr>
            <a:xfrm>
              <a:off x="7620000" y="24384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0" name="Straight Connector 19"/>
            <p:cNvCxnSpPr>
              <a:cxnSpLocks/>
            </p:cNvCxnSpPr>
            <p:nvPr/>
          </p:nvCxnSpPr>
          <p:spPr>
            <a:xfrm>
              <a:off x="7620000" y="25908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1" name="Straight Connector 20"/>
            <p:cNvCxnSpPr>
              <a:cxnSpLocks/>
            </p:cNvCxnSpPr>
            <p:nvPr/>
          </p:nvCxnSpPr>
          <p:spPr>
            <a:xfrm>
              <a:off x="7620000" y="27432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2" name="Straight Connector 21"/>
            <p:cNvCxnSpPr>
              <a:cxnSpLocks/>
            </p:cNvCxnSpPr>
            <p:nvPr/>
          </p:nvCxnSpPr>
          <p:spPr>
            <a:xfrm>
              <a:off x="7620000" y="28956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3" name="Straight Connector 22"/>
            <p:cNvCxnSpPr>
              <a:cxnSpLocks/>
            </p:cNvCxnSpPr>
            <p:nvPr/>
          </p:nvCxnSpPr>
          <p:spPr>
            <a:xfrm>
              <a:off x="7620000" y="30480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4" name="Straight Connector 23"/>
            <p:cNvCxnSpPr>
              <a:cxnSpLocks/>
            </p:cNvCxnSpPr>
            <p:nvPr/>
          </p:nvCxnSpPr>
          <p:spPr>
            <a:xfrm>
              <a:off x="7620000" y="32004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9045" name="TextBox 24"/>
            <p:cNvSpPr txBox="1"/>
            <p:nvPr/>
          </p:nvSpPr>
          <p:spPr>
            <a:xfrm>
              <a:off x="6553200" y="685800"/>
              <a:ext cx="723275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Rank</a:t>
              </a:r>
              <a:endParaRPr dirty="0" lang="en-IN"/>
            </a:p>
          </p:txBody>
        </p:sp>
        <p:sp>
          <p:nvSpPr>
            <p:cNvPr id="1049046" name="TextBox 25"/>
            <p:cNvSpPr txBox="1"/>
            <p:nvPr/>
          </p:nvSpPr>
          <p:spPr>
            <a:xfrm>
              <a:off x="7924800" y="1219200"/>
              <a:ext cx="825867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Banks</a:t>
              </a:r>
              <a:endParaRPr dirty="0" lang="en-IN"/>
            </a:p>
          </p:txBody>
        </p:sp>
        <p:sp>
          <p:nvSpPr>
            <p:cNvPr id="1049047" name="Rectangle 26"/>
            <p:cNvSpPr/>
            <p:nvPr/>
          </p:nvSpPr>
          <p:spPr>
            <a:xfrm>
              <a:off x="7620000" y="2590800"/>
              <a:ext cx="914400" cy="152400"/>
            </a:xfrm>
            <a:prstGeom prst="rect"/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48" name="TextBox 27"/>
            <p:cNvSpPr txBox="1"/>
            <p:nvPr/>
          </p:nvSpPr>
          <p:spPr>
            <a:xfrm>
              <a:off x="6705600" y="3124200"/>
              <a:ext cx="761747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Rows</a:t>
              </a:r>
              <a:endParaRPr dirty="0" lang="en-IN"/>
            </a:p>
          </p:txBody>
        </p:sp>
        <p:cxnSp>
          <p:nvCxnSpPr>
            <p:cNvPr id="3146005" name="Straight Arrow Connector 29"/>
            <p:cNvCxnSpPr>
              <a:cxnSpLocks/>
              <a:stCxn id="1049048" idx="0"/>
            </p:cNvCxnSpPr>
            <p:nvPr/>
          </p:nvCxnSpPr>
          <p:spPr>
            <a:xfrm flipV="1">
              <a:off x="7086474" y="2514599"/>
              <a:ext cx="533273" cy="609601"/>
            </a:xfrm>
            <a:prstGeom prst="straightConnector1"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6" name="Straight Arrow Connector 34"/>
            <p:cNvCxnSpPr>
              <a:cxnSpLocks/>
              <a:stCxn id="1049048" idx="0"/>
            </p:cNvCxnSpPr>
            <p:nvPr/>
          </p:nvCxnSpPr>
          <p:spPr>
            <a:xfrm>
              <a:off x="7086474" y="3124200"/>
              <a:ext cx="533273" cy="152400"/>
            </a:xfrm>
            <a:prstGeom prst="straightConnector1"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049" name="Bent Arrow 39"/>
          <p:cNvSpPr/>
          <p:nvPr/>
        </p:nvSpPr>
        <p:spPr>
          <a:xfrm flipH="1">
            <a:off x="6019800" y="2104326"/>
            <a:ext cx="1028074" cy="117633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36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0" name="Group 821249"/>
          <p:cNvGrpSpPr/>
          <p:nvPr/>
        </p:nvGrpSpPr>
        <p:grpSpPr>
          <a:xfrm>
            <a:off x="1524000" y="1662012"/>
            <a:ext cx="4343399" cy="1531482"/>
            <a:chOff x="1447800" y="11668"/>
            <a:chExt cx="4689566" cy="1359932"/>
          </a:xfrm>
        </p:grpSpPr>
        <p:sp>
          <p:nvSpPr>
            <p:cNvPr id="1049050" name="TextBox 57"/>
            <p:cNvSpPr txBox="1"/>
            <p:nvPr/>
          </p:nvSpPr>
          <p:spPr>
            <a:xfrm>
              <a:off x="1485037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0</a:t>
              </a:r>
              <a:endParaRPr dirty="0" lang="en-IN"/>
            </a:p>
          </p:txBody>
        </p:sp>
        <p:sp>
          <p:nvSpPr>
            <p:cNvPr id="1049051" name="TextBox 83"/>
            <p:cNvSpPr txBox="1"/>
            <p:nvPr/>
          </p:nvSpPr>
          <p:spPr>
            <a:xfrm>
              <a:off x="2704237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1</a:t>
              </a:r>
              <a:endParaRPr dirty="0" lang="en-IN"/>
            </a:p>
          </p:txBody>
        </p:sp>
        <p:sp>
          <p:nvSpPr>
            <p:cNvPr id="1049052" name="TextBox 84"/>
            <p:cNvSpPr txBox="1"/>
            <p:nvPr/>
          </p:nvSpPr>
          <p:spPr>
            <a:xfrm>
              <a:off x="3962400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2</a:t>
              </a:r>
              <a:endParaRPr dirty="0" lang="en-IN"/>
            </a:p>
          </p:txBody>
        </p:sp>
        <p:sp>
          <p:nvSpPr>
            <p:cNvPr id="1049053" name="TextBox 85"/>
            <p:cNvSpPr txBox="1"/>
            <p:nvPr/>
          </p:nvSpPr>
          <p:spPr>
            <a:xfrm>
              <a:off x="5257800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3</a:t>
              </a:r>
              <a:endParaRPr dirty="0" lang="en-IN"/>
            </a:p>
          </p:txBody>
        </p:sp>
        <p:grpSp>
          <p:nvGrpSpPr>
            <p:cNvPr id="171" name="Group 821248"/>
            <p:cNvGrpSpPr/>
            <p:nvPr/>
          </p:nvGrpSpPr>
          <p:grpSpPr>
            <a:xfrm>
              <a:off x="1447800" y="304800"/>
              <a:ext cx="4689566" cy="1066800"/>
              <a:chOff x="1447800" y="304800"/>
              <a:chExt cx="4689566" cy="1066800"/>
            </a:xfrm>
          </p:grpSpPr>
          <p:grpSp>
            <p:nvGrpSpPr>
              <p:cNvPr id="172" name="Group 44"/>
              <p:cNvGrpSpPr/>
              <p:nvPr/>
            </p:nvGrpSpPr>
            <p:grpSpPr>
              <a:xfrm>
                <a:off x="1447800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54" name="Rectangle 40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07" name="Straight Connector 43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08" name="Straight Connector 45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09" name="Straight Connector 46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0" name="Straight Connector 47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1" name="Straight Connector 48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2" name="Straight Connector 49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58"/>
              <p:cNvGrpSpPr/>
              <p:nvPr/>
            </p:nvGrpSpPr>
            <p:grpSpPr>
              <a:xfrm>
                <a:off x="2667000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55" name="Rectangle 59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13" name="Straight Connector 60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4" name="Straight Connector 61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5" name="Straight Connector 62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6" name="Straight Connector 63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7" name="Straight Connector 64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18" name="Straight Connector 65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66"/>
              <p:cNvGrpSpPr/>
              <p:nvPr/>
            </p:nvGrpSpPr>
            <p:grpSpPr>
              <a:xfrm>
                <a:off x="3944983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56" name="Rectangle 67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19" name="Straight Connector 68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0" name="Straight Connector 69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1" name="Straight Connector 70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2" name="Straight Connector 71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3" name="Straight Connector 72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4" name="Straight Connector 73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74"/>
              <p:cNvGrpSpPr/>
              <p:nvPr/>
            </p:nvGrpSpPr>
            <p:grpSpPr>
              <a:xfrm>
                <a:off x="5222966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57" name="Rectangle 75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25" name="Straight Connector 76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6" name="Straight Connector 77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7" name="Straight Connector 78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8" name="Straight Connector 79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29" name="Straight Connector 80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0" name="Straight Connector 81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9058" name="Rectangle 821247"/>
              <p:cNvSpPr/>
              <p:nvPr/>
            </p:nvSpPr>
            <p:spPr>
              <a:xfrm>
                <a:off x="2646203" y="762000"/>
                <a:ext cx="935197" cy="152400"/>
              </a:xfrm>
              <a:prstGeom prst="rect"/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IN"/>
              </a:p>
            </p:txBody>
          </p:sp>
        </p:grpSp>
      </p:grpSp>
      <p:sp>
        <p:nvSpPr>
          <p:cNvPr id="1049059" name="TextBox 2"/>
          <p:cNvSpPr txBox="1"/>
          <p:nvPr/>
        </p:nvSpPr>
        <p:spPr>
          <a:xfrm>
            <a:off x="2918096" y="4953000"/>
            <a:ext cx="3185487" cy="369332"/>
          </a:xfrm>
          <a:prstGeom prst="rect"/>
          <a:noFill/>
        </p:spPr>
        <p:txBody>
          <a:bodyPr rtlCol="0" wrap="none">
            <a:spAutoFit/>
          </a:bodyPr>
          <a:p>
            <a:r>
              <a:rPr dirty="0" lang="en-IN" smtClean="0"/>
              <a:t>DRAM access on cache miss</a:t>
            </a:r>
            <a:endParaRPr dirty="0" lang="en-IN"/>
          </a:p>
        </p:txBody>
      </p:sp>
      <p:sp>
        <p:nvSpPr>
          <p:cNvPr id="1049060" name="TextBox 6"/>
          <p:cNvSpPr txBox="1"/>
          <p:nvPr/>
        </p:nvSpPr>
        <p:spPr>
          <a:xfrm>
            <a:off x="6324600" y="1559258"/>
            <a:ext cx="2590800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 smtClean="0"/>
              <a:t>Copies data to indexed cache set and slice</a:t>
            </a:r>
            <a:endParaRPr dirty="0" lang="en-IN"/>
          </a:p>
        </p:txBody>
      </p:sp>
      <p:sp>
        <p:nvSpPr>
          <p:cNvPr id="1049061" name="Title 6"/>
          <p:cNvSpPr>
            <a:spLocks noGrp="1"/>
          </p:cNvSpPr>
          <p:nvPr>
            <p:ph type="title"/>
          </p:nvPr>
        </p:nvSpPr>
        <p:spPr>
          <a:xfrm>
            <a:off x="533400" y="76200"/>
            <a:ext cx="8858250" cy="1143000"/>
          </a:xfrm>
        </p:spPr>
        <p:txBody>
          <a:bodyPr>
            <a:normAutofit/>
          </a:bodyPr>
          <a:p>
            <a:r>
              <a:rPr sz="3600" lang="en-US" smtClean="0"/>
              <a:t>Timing Analysis for Row Hammering</a:t>
            </a:r>
            <a:endParaRPr sz="3600" lang="en-US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mph" presetID="6" presetSubtype="0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2000" fill="hold" id="6"/>
                                        <p:tgtEl>
                                          <p:spTgt spid="20972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remove" grpId="1" id="19" nodeType="withEffect" presetClass="emph" presetID="27" presetSubtype="0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autoRev="1" dur="250" fill="remove" id="20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autoRev="1" dur="250" fill="remove" id="21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autoRev="1" dur="250" fill="remove" id="22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autoRev="1" dur="250" fill="remove" id="23"/>
                                        <p:tgtEl>
                                          <p:spTgt spid="10490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presetClass="emph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dur="indefinite" id="25"/>
                                        <p:tgtEl>
                                          <p:spTgt spid="20972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dur="indefinite" id="26"/>
                                        <p:tgtEl>
                                          <p:spTgt spid="209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49" grpId="0" animBg="1"/>
      <p:bldP spid="1049049" grpId="1" animBg="1"/>
      <p:bldP spid="1049059" grpId="0"/>
      <p:bldP spid="104906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Lightning Bolt 75"/>
          <p:cNvSpPr/>
          <p:nvPr/>
        </p:nvSpPr>
        <p:spPr>
          <a:xfrm>
            <a:off x="6477000" y="3276600"/>
            <a:ext cx="1447926" cy="914400"/>
          </a:xfrm>
          <a:prstGeom prst="lightningBolt"/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pic>
        <p:nvPicPr>
          <p:cNvPr id="209724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7800" y="3810000"/>
            <a:ext cx="1285875" cy="1285875"/>
          </a:xfrm>
          <a:prstGeom prst="rect"/>
        </p:spPr>
      </p:pic>
      <p:grpSp>
        <p:nvGrpSpPr>
          <p:cNvPr id="177" name="Group 4"/>
          <p:cNvGrpSpPr/>
          <p:nvPr/>
        </p:nvGrpSpPr>
        <p:grpSpPr>
          <a:xfrm>
            <a:off x="3119420" y="1316443"/>
            <a:ext cx="4343399" cy="1531482"/>
            <a:chOff x="1447800" y="11668"/>
            <a:chExt cx="4689566" cy="1359932"/>
          </a:xfrm>
        </p:grpSpPr>
        <p:sp>
          <p:nvSpPr>
            <p:cNvPr id="1049063" name="TextBox 5"/>
            <p:cNvSpPr txBox="1"/>
            <p:nvPr/>
          </p:nvSpPr>
          <p:spPr>
            <a:xfrm>
              <a:off x="1485037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0</a:t>
              </a:r>
              <a:endParaRPr dirty="0" lang="en-IN"/>
            </a:p>
          </p:txBody>
        </p:sp>
        <p:sp>
          <p:nvSpPr>
            <p:cNvPr id="1049064" name="TextBox 6"/>
            <p:cNvSpPr txBox="1"/>
            <p:nvPr/>
          </p:nvSpPr>
          <p:spPr>
            <a:xfrm>
              <a:off x="2704237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1</a:t>
              </a:r>
              <a:endParaRPr dirty="0" lang="en-IN"/>
            </a:p>
          </p:txBody>
        </p:sp>
        <p:sp>
          <p:nvSpPr>
            <p:cNvPr id="1049065" name="TextBox 7"/>
            <p:cNvSpPr txBox="1"/>
            <p:nvPr/>
          </p:nvSpPr>
          <p:spPr>
            <a:xfrm>
              <a:off x="3962400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2</a:t>
              </a:r>
              <a:endParaRPr dirty="0" lang="en-IN"/>
            </a:p>
          </p:txBody>
        </p:sp>
        <p:sp>
          <p:nvSpPr>
            <p:cNvPr id="1049066" name="TextBox 8"/>
            <p:cNvSpPr txBox="1"/>
            <p:nvPr/>
          </p:nvSpPr>
          <p:spPr>
            <a:xfrm>
              <a:off x="5257800" y="11668"/>
              <a:ext cx="87716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Slice 3</a:t>
              </a:r>
              <a:endParaRPr dirty="0" lang="en-IN"/>
            </a:p>
          </p:txBody>
        </p:sp>
        <p:grpSp>
          <p:nvGrpSpPr>
            <p:cNvPr id="178" name="Group 9"/>
            <p:cNvGrpSpPr/>
            <p:nvPr/>
          </p:nvGrpSpPr>
          <p:grpSpPr>
            <a:xfrm>
              <a:off x="1447800" y="304800"/>
              <a:ext cx="4689566" cy="1066800"/>
              <a:chOff x="1447800" y="304800"/>
              <a:chExt cx="4689566" cy="1066800"/>
            </a:xfrm>
          </p:grpSpPr>
          <p:grpSp>
            <p:nvGrpSpPr>
              <p:cNvPr id="179" name="Group 10"/>
              <p:cNvGrpSpPr/>
              <p:nvPr/>
            </p:nvGrpSpPr>
            <p:grpSpPr>
              <a:xfrm>
                <a:off x="1447800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67" name="Rectangle 36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31" name="Straight Connector 37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2" name="Straight Connector 38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3" name="Straight Connector 39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4" name="Straight Connector 40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5" name="Straight Connector 41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6" name="Straight Connector 42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1"/>
              <p:cNvGrpSpPr/>
              <p:nvPr/>
            </p:nvGrpSpPr>
            <p:grpSpPr>
              <a:xfrm>
                <a:off x="2667000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68" name="Rectangle 29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37" name="Straight Connector 30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8" name="Straight Connector 31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39" name="Straight Connector 32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0" name="Straight Connector 33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1" name="Straight Connector 34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2" name="Straight Connector 35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2"/>
              <p:cNvGrpSpPr/>
              <p:nvPr/>
            </p:nvGrpSpPr>
            <p:grpSpPr>
              <a:xfrm>
                <a:off x="3944983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69" name="Rectangle 22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43" name="Straight Connector 23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4" name="Straight Connector 24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5" name="Straight Connector 25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6" name="Straight Connector 26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7" name="Straight Connector 27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48" name="Straight Connector 28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3"/>
              <p:cNvGrpSpPr/>
              <p:nvPr/>
            </p:nvGrpSpPr>
            <p:grpSpPr>
              <a:xfrm>
                <a:off x="5222966" y="304800"/>
                <a:ext cx="914400" cy="1066800"/>
                <a:chOff x="1447800" y="304800"/>
                <a:chExt cx="914400" cy="1066800"/>
              </a:xfrm>
            </p:grpSpPr>
            <p:sp>
              <p:nvSpPr>
                <p:cNvPr id="1049070" name="Rectangle 15"/>
                <p:cNvSpPr/>
                <p:nvPr/>
              </p:nvSpPr>
              <p:spPr>
                <a:xfrm>
                  <a:off x="1447800" y="304800"/>
                  <a:ext cx="914400" cy="1066800"/>
                </a:xfrm>
                <a:prstGeom prst="rect"/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rtlCol="0"/>
                <a:p>
                  <a:pPr algn="ctr"/>
                  <a:endParaRPr lang="en-IN"/>
                </a:p>
              </p:txBody>
            </p:sp>
            <p:cxnSp>
              <p:nvCxnSpPr>
                <p:cNvPr id="3146049" name="Straight Connector 16"/>
                <p:cNvCxnSpPr>
                  <a:cxnSpLocks/>
                </p:cNvCxnSpPr>
                <p:nvPr/>
              </p:nvCxnSpPr>
              <p:spPr>
                <a:xfrm>
                  <a:off x="1447800" y="457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50" name="Straight Connector 17"/>
                <p:cNvCxnSpPr>
                  <a:cxnSpLocks/>
                </p:cNvCxnSpPr>
                <p:nvPr/>
              </p:nvCxnSpPr>
              <p:spPr>
                <a:xfrm>
                  <a:off x="1447800" y="6096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51" name="Straight Connector 18"/>
                <p:cNvCxnSpPr>
                  <a:cxnSpLocks/>
                </p:cNvCxnSpPr>
                <p:nvPr/>
              </p:nvCxnSpPr>
              <p:spPr>
                <a:xfrm>
                  <a:off x="1447800" y="7620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52" name="Straight Connector 19"/>
                <p:cNvCxnSpPr>
                  <a:cxnSpLocks/>
                </p:cNvCxnSpPr>
                <p:nvPr/>
              </p:nvCxnSpPr>
              <p:spPr>
                <a:xfrm>
                  <a:off x="1447800" y="9144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53" name="Straight Connector 20"/>
                <p:cNvCxnSpPr>
                  <a:cxnSpLocks/>
                </p:cNvCxnSpPr>
                <p:nvPr/>
              </p:nvCxnSpPr>
              <p:spPr>
                <a:xfrm>
                  <a:off x="1447800" y="10668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6054" name="Straight Connector 21"/>
                <p:cNvCxnSpPr>
                  <a:cxnSpLocks/>
                </p:cNvCxnSpPr>
                <p:nvPr/>
              </p:nvCxnSpPr>
              <p:spPr>
                <a:xfrm>
                  <a:off x="1447800" y="1219200"/>
                  <a:ext cx="914400" cy="0"/>
                </a:xfrm>
                <a:prstGeom prst="line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9071" name="Rectangle 14"/>
              <p:cNvSpPr/>
              <p:nvPr/>
            </p:nvSpPr>
            <p:spPr>
              <a:xfrm>
                <a:off x="2646203" y="762000"/>
                <a:ext cx="935197" cy="152400"/>
              </a:xfrm>
              <a:prstGeom prst="rect"/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IN"/>
              </a:p>
            </p:txBody>
          </p:sp>
        </p:grpSp>
      </p:grpSp>
      <p:grpSp>
        <p:nvGrpSpPr>
          <p:cNvPr id="183" name="Group 43"/>
          <p:cNvGrpSpPr/>
          <p:nvPr/>
        </p:nvGrpSpPr>
        <p:grpSpPr>
          <a:xfrm>
            <a:off x="6243619" y="3429000"/>
            <a:ext cx="2197467" cy="2807732"/>
            <a:chOff x="6553200" y="685800"/>
            <a:chExt cx="2197467" cy="2807732"/>
          </a:xfrm>
        </p:grpSpPr>
        <p:sp>
          <p:nvSpPr>
            <p:cNvPr id="1049072" name="Rectangle 44"/>
            <p:cNvSpPr/>
            <p:nvPr/>
          </p:nvSpPr>
          <p:spPr>
            <a:xfrm>
              <a:off x="6553200" y="10668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3" name="Rectangle 45"/>
            <p:cNvSpPr/>
            <p:nvPr/>
          </p:nvSpPr>
          <p:spPr>
            <a:xfrm>
              <a:off x="6705600" y="12192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4" name="Rectangle 46"/>
            <p:cNvSpPr/>
            <p:nvPr/>
          </p:nvSpPr>
          <p:spPr>
            <a:xfrm>
              <a:off x="6858000" y="13716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5" name="Rectangle 47"/>
            <p:cNvSpPr/>
            <p:nvPr/>
          </p:nvSpPr>
          <p:spPr>
            <a:xfrm>
              <a:off x="7010400" y="15240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6" name="Rectangle 48"/>
            <p:cNvSpPr/>
            <p:nvPr/>
          </p:nvSpPr>
          <p:spPr>
            <a:xfrm>
              <a:off x="7162800" y="16764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7" name="Rectangle 49"/>
            <p:cNvSpPr/>
            <p:nvPr/>
          </p:nvSpPr>
          <p:spPr>
            <a:xfrm>
              <a:off x="7315200" y="18288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8" name="Rectangle 50"/>
            <p:cNvSpPr/>
            <p:nvPr/>
          </p:nvSpPr>
          <p:spPr>
            <a:xfrm>
              <a:off x="7467600" y="19812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49079" name="Rectangle 51"/>
            <p:cNvSpPr/>
            <p:nvPr/>
          </p:nvSpPr>
          <p:spPr>
            <a:xfrm>
              <a:off x="7620000" y="2133600"/>
              <a:ext cx="914400" cy="1143000"/>
            </a:xfrm>
            <a:prstGeom prst="rect"/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3146055" name="Straight Connector 52"/>
            <p:cNvCxnSpPr>
              <a:cxnSpLocks/>
            </p:cNvCxnSpPr>
            <p:nvPr/>
          </p:nvCxnSpPr>
          <p:spPr>
            <a:xfrm>
              <a:off x="7620000" y="22860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56" name="Straight Connector 53"/>
            <p:cNvCxnSpPr>
              <a:cxnSpLocks/>
            </p:cNvCxnSpPr>
            <p:nvPr/>
          </p:nvCxnSpPr>
          <p:spPr>
            <a:xfrm>
              <a:off x="7620000" y="24384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57" name="Straight Connector 54"/>
            <p:cNvCxnSpPr>
              <a:cxnSpLocks/>
            </p:cNvCxnSpPr>
            <p:nvPr/>
          </p:nvCxnSpPr>
          <p:spPr>
            <a:xfrm>
              <a:off x="7620000" y="25908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58" name="Straight Connector 55"/>
            <p:cNvCxnSpPr>
              <a:cxnSpLocks/>
            </p:cNvCxnSpPr>
            <p:nvPr/>
          </p:nvCxnSpPr>
          <p:spPr>
            <a:xfrm>
              <a:off x="7620000" y="27432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59" name="Straight Connector 56"/>
            <p:cNvCxnSpPr>
              <a:cxnSpLocks/>
            </p:cNvCxnSpPr>
            <p:nvPr/>
          </p:nvCxnSpPr>
          <p:spPr>
            <a:xfrm>
              <a:off x="7620000" y="28956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60" name="Straight Connector 57"/>
            <p:cNvCxnSpPr>
              <a:cxnSpLocks/>
            </p:cNvCxnSpPr>
            <p:nvPr/>
          </p:nvCxnSpPr>
          <p:spPr>
            <a:xfrm>
              <a:off x="7620000" y="30480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61" name="Straight Connector 58"/>
            <p:cNvCxnSpPr>
              <a:cxnSpLocks/>
            </p:cNvCxnSpPr>
            <p:nvPr/>
          </p:nvCxnSpPr>
          <p:spPr>
            <a:xfrm>
              <a:off x="7620000" y="3200400"/>
              <a:ext cx="914400" cy="0"/>
            </a:xfrm>
            <a:prstGeom prst="line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9080" name="TextBox 59"/>
            <p:cNvSpPr txBox="1"/>
            <p:nvPr/>
          </p:nvSpPr>
          <p:spPr>
            <a:xfrm>
              <a:off x="6553200" y="685800"/>
              <a:ext cx="723275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Rank</a:t>
              </a:r>
              <a:endParaRPr dirty="0" lang="en-IN"/>
            </a:p>
          </p:txBody>
        </p:sp>
        <p:sp>
          <p:nvSpPr>
            <p:cNvPr id="1049081" name="TextBox 60"/>
            <p:cNvSpPr txBox="1"/>
            <p:nvPr/>
          </p:nvSpPr>
          <p:spPr>
            <a:xfrm>
              <a:off x="7924800" y="1219200"/>
              <a:ext cx="825867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Banks</a:t>
              </a:r>
              <a:endParaRPr dirty="0" lang="en-IN"/>
            </a:p>
          </p:txBody>
        </p:sp>
        <p:sp>
          <p:nvSpPr>
            <p:cNvPr id="1049082" name="Rectangle 61"/>
            <p:cNvSpPr/>
            <p:nvPr/>
          </p:nvSpPr>
          <p:spPr>
            <a:xfrm>
              <a:off x="7620000" y="2590800"/>
              <a:ext cx="914400" cy="152400"/>
            </a:xfrm>
            <a:prstGeom prst="rect"/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9083" name="TextBox 62"/>
            <p:cNvSpPr txBox="1"/>
            <p:nvPr/>
          </p:nvSpPr>
          <p:spPr>
            <a:xfrm>
              <a:off x="6705600" y="3124200"/>
              <a:ext cx="761747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lang="en-IN" smtClean="0"/>
                <a:t>Rows</a:t>
              </a:r>
              <a:endParaRPr dirty="0" lang="en-IN"/>
            </a:p>
          </p:txBody>
        </p:sp>
        <p:cxnSp>
          <p:nvCxnSpPr>
            <p:cNvPr id="3146062" name="Straight Arrow Connector 63"/>
            <p:cNvCxnSpPr>
              <a:cxnSpLocks/>
              <a:stCxn id="1049083" idx="0"/>
            </p:cNvCxnSpPr>
            <p:nvPr/>
          </p:nvCxnSpPr>
          <p:spPr>
            <a:xfrm flipV="1">
              <a:off x="7086474" y="2514599"/>
              <a:ext cx="533273" cy="609601"/>
            </a:xfrm>
            <a:prstGeom prst="straightConnector1"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63" name="Straight Arrow Connector 64"/>
            <p:cNvCxnSpPr>
              <a:cxnSpLocks/>
              <a:stCxn id="1049083" idx="0"/>
            </p:cNvCxnSpPr>
            <p:nvPr/>
          </p:nvCxnSpPr>
          <p:spPr>
            <a:xfrm>
              <a:off x="7086474" y="3124200"/>
              <a:ext cx="533273" cy="152400"/>
            </a:xfrm>
            <a:prstGeom prst="straightConnector1"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084" name="TextBox 66"/>
          <p:cNvSpPr txBox="1"/>
          <p:nvPr/>
        </p:nvSpPr>
        <p:spPr>
          <a:xfrm>
            <a:off x="1062130" y="1232922"/>
            <a:ext cx="2009157" cy="120032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 smtClean="0"/>
              <a:t>Once data in cache, access to same data results in Cache Hit</a:t>
            </a:r>
            <a:endParaRPr dirty="0" lang="en-IN"/>
          </a:p>
        </p:txBody>
      </p:sp>
      <p:sp>
        <p:nvSpPr>
          <p:cNvPr id="1049085" name="Bent Arrow 67"/>
          <p:cNvSpPr/>
          <p:nvPr/>
        </p:nvSpPr>
        <p:spPr>
          <a:xfrm>
            <a:off x="2057400" y="2333051"/>
            <a:ext cx="914400" cy="1324549"/>
          </a:xfrm>
          <a:prstGeom prst="bentArrow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97244" name="Picture 6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172200" y="1350795"/>
            <a:ext cx="1559381" cy="1559381"/>
          </a:xfrm>
          <a:prstGeom prst="rect"/>
        </p:spPr>
      </p:pic>
      <p:sp>
        <p:nvSpPr>
          <p:cNvPr id="1049086" name="Rectangle 69"/>
          <p:cNvSpPr/>
          <p:nvPr/>
        </p:nvSpPr>
        <p:spPr>
          <a:xfrm>
            <a:off x="4229361" y="2002181"/>
            <a:ext cx="847807" cy="152749"/>
          </a:xfrm>
          <a:prstGeom prst="rect"/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87" name="Rectangle 70"/>
          <p:cNvSpPr/>
          <p:nvPr/>
        </p:nvSpPr>
        <p:spPr>
          <a:xfrm>
            <a:off x="4257593" y="2167923"/>
            <a:ext cx="847807" cy="152749"/>
          </a:xfrm>
          <a:prstGeom prst="rect"/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88" name="Rectangle 71"/>
          <p:cNvSpPr/>
          <p:nvPr/>
        </p:nvSpPr>
        <p:spPr>
          <a:xfrm>
            <a:off x="4257593" y="2361851"/>
            <a:ext cx="847807" cy="152749"/>
          </a:xfrm>
          <a:prstGeom prst="rect"/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89" name="Bent Arrow 72"/>
          <p:cNvSpPr/>
          <p:nvPr/>
        </p:nvSpPr>
        <p:spPr>
          <a:xfrm>
            <a:off x="2057400" y="2362200"/>
            <a:ext cx="914400" cy="1324549"/>
          </a:xfrm>
          <a:prstGeom prst="bentArrow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9090" name="TextBox 73"/>
          <p:cNvSpPr txBox="1"/>
          <p:nvPr/>
        </p:nvSpPr>
        <p:spPr>
          <a:xfrm>
            <a:off x="1241344" y="1494462"/>
            <a:ext cx="1234489" cy="147732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 smtClean="0"/>
              <a:t>Next access results in Cache Miss</a:t>
            </a:r>
            <a:endParaRPr dirty="0" lang="en-IN"/>
          </a:p>
        </p:txBody>
      </p:sp>
      <p:sp>
        <p:nvSpPr>
          <p:cNvPr id="1049091" name="Right Arrow 74"/>
          <p:cNvSpPr/>
          <p:nvPr/>
        </p:nvSpPr>
        <p:spPr>
          <a:xfrm>
            <a:off x="3581399" y="4191000"/>
            <a:ext cx="2069733" cy="609600"/>
          </a:xfrm>
          <a:prstGeom prst="rightArrow"/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92" name="TextBox 76"/>
          <p:cNvSpPr txBox="1"/>
          <p:nvPr/>
        </p:nvSpPr>
        <p:spPr>
          <a:xfrm>
            <a:off x="3209365" y="4876800"/>
            <a:ext cx="2586019" cy="92333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 smtClean="0"/>
              <a:t>Access to DRAM on cache misses imposed by spy</a:t>
            </a:r>
            <a:endParaRPr dirty="0" lang="en-IN"/>
          </a:p>
        </p:txBody>
      </p:sp>
      <p:sp>
        <p:nvSpPr>
          <p:cNvPr id="1049093" name="TextBox 77"/>
          <p:cNvSpPr txBox="1"/>
          <p:nvPr/>
        </p:nvSpPr>
        <p:spPr>
          <a:xfrm>
            <a:off x="7705980" y="1906013"/>
            <a:ext cx="1454807" cy="2031325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 smtClean="0"/>
              <a:t>Concurrent accesses to DRAM banks to enforce </a:t>
            </a:r>
            <a:r>
              <a:rPr dirty="0" lang="en-IN" err="1" smtClean="0"/>
              <a:t>rowbuffer</a:t>
            </a:r>
            <a:r>
              <a:rPr dirty="0" lang="en-IN" smtClean="0"/>
              <a:t> collision</a:t>
            </a:r>
            <a:endParaRPr dirty="0" lang="en-IN"/>
          </a:p>
        </p:txBody>
      </p:sp>
      <p:sp>
        <p:nvSpPr>
          <p:cNvPr id="1049094" name="TextBox 1"/>
          <p:cNvSpPr txBox="1"/>
          <p:nvPr/>
        </p:nvSpPr>
        <p:spPr>
          <a:xfrm>
            <a:off x="6028849" y="468316"/>
            <a:ext cx="2412237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 smtClean="0"/>
              <a:t>Spy fills the cache sets with its own data</a:t>
            </a:r>
            <a:endParaRPr dirty="0" lang="en-IN"/>
          </a:p>
        </p:txBody>
      </p:sp>
      <p:sp>
        <p:nvSpPr>
          <p:cNvPr id="1049095" name="Title 6"/>
          <p:cNvSpPr>
            <a:spLocks noGrp="1"/>
          </p:cNvSpPr>
          <p:nvPr>
            <p:ph type="title"/>
          </p:nvPr>
        </p:nvSpPr>
        <p:spPr>
          <a:xfrm>
            <a:off x="533400" y="-304800"/>
            <a:ext cx="8858250" cy="1143000"/>
          </a:xfrm>
        </p:spPr>
        <p:txBody>
          <a:bodyPr>
            <a:normAutofit/>
          </a:bodyPr>
          <a:p>
            <a:r>
              <a:rPr sz="3600" lang="en-US" smtClean="0"/>
              <a:t>Timing Analysis for Row Hammering</a:t>
            </a:r>
            <a:endParaRPr sz="3600" lang="en-US"/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remove" grpId="0" id="15" nodeType="clickEffect" presetClass="emph" presetID="27" presetSubtype="0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autoRev="1" dur="250" fill="remove" id="16"/>
                                        <p:tgtEl>
                                          <p:spTgt spid="10490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  <p:animClr clrSpc="rgb" dir="cw">
                                      <p:cBhvr>
                                        <p:cTn autoRev="1" dur="250" fill="remove" id="17"/>
                                        <p:tgtEl>
                                          <p:spTgt spid="1049085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  <p:set>
                                      <p:cBhvr>
                                        <p:cTn autoRev="1" dur="250" fill="remove" id="18"/>
                                        <p:tgtEl>
                                          <p:spTgt spid="10490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autoRev="1" dur="250" fill="remove" id="19"/>
                                        <p:tgtEl>
                                          <p:spTgt spid="10490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afterEffect" presetClass="emph" presetID="6" presetSubtype="0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2000" fill="hold" id="30"/>
                                        <p:tgtEl>
                                          <p:spTgt spid="20972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1049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1049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9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9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2" id="4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4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remove" grpId="1" id="55" nodeType="clickEffect" presetClass="emph" presetID="27" presetSubtype="0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autoRev="1" dur="250" fill="remove" id="56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autoRev="1" dur="250" fill="remove" id="57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autoRev="1" dur="250" fill="remove" id="58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autoRev="1" dur="250" fill="remove" id="59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60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6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9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2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62" grpId="0" animBg="1"/>
      <p:bldP spid="1049084" grpId="0"/>
      <p:bldP spid="1049084" grpId="1"/>
      <p:bldP spid="1049085" grpId="0" animBg="1"/>
      <p:bldP spid="1049085" grpId="1" animBg="1"/>
      <p:bldP spid="1049085" grpId="2" animBg="1"/>
      <p:bldP spid="1049086" grpId="0" animBg="1"/>
      <p:bldP spid="1049087" grpId="0" animBg="1"/>
      <p:bldP spid="1049088" grpId="0" animBg="1"/>
      <p:bldP spid="1049089" grpId="0" animBg="1"/>
      <p:bldP spid="1049089" grpId="1" animBg="1"/>
      <p:bldP spid="1049090" grpId="0"/>
      <p:bldP spid="1049091" grpId="0" animBg="1"/>
      <p:bldP spid="1049092" grpId="0"/>
      <p:bldP spid="1049093" grpId="0"/>
      <p:bldP spid="104909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324850" cy="1143000"/>
          </a:xfrm>
        </p:spPr>
        <p:txBody>
          <a:bodyPr>
            <a:normAutofit fontScale="90000"/>
          </a:bodyPr>
          <a:p>
            <a:r>
              <a:rPr dirty="0" lang="en-IN" smtClean="0"/>
              <a:t>New Frontiers of </a:t>
            </a:r>
            <a:br>
              <a:rPr dirty="0" lang="en-IN" smtClean="0"/>
            </a:br>
            <a:r>
              <a:rPr dirty="0" lang="en-IN" smtClean="0"/>
              <a:t>Micro-Architectural Attacks</a:t>
            </a:r>
            <a:endParaRPr dirty="0" lang="en-IN"/>
          </a:p>
        </p:txBody>
      </p:sp>
      <p:sp>
        <p:nvSpPr>
          <p:cNvPr id="104909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IN"/>
          </a:p>
        </p:txBody>
      </p:sp>
      <p:grpSp>
        <p:nvGrpSpPr>
          <p:cNvPr id="185" name="Group 3"/>
          <p:cNvGrpSpPr/>
          <p:nvPr/>
        </p:nvGrpSpPr>
        <p:grpSpPr>
          <a:xfrm>
            <a:off x="2514600" y="1591002"/>
            <a:ext cx="2390328" cy="4352598"/>
            <a:chOff x="3032124" y="1614589"/>
            <a:chExt cx="3187104" cy="5803463"/>
          </a:xfrm>
        </p:grpSpPr>
        <p:grpSp>
          <p:nvGrpSpPr>
            <p:cNvPr id="186" name="Group 4"/>
            <p:cNvGrpSpPr/>
            <p:nvPr/>
          </p:nvGrpSpPr>
          <p:grpSpPr>
            <a:xfrm>
              <a:off x="3577311" y="1614589"/>
              <a:ext cx="2313543" cy="2703566"/>
              <a:chOff x="1161349" y="2493819"/>
              <a:chExt cx="2313543" cy="2703566"/>
            </a:xfrm>
            <a:effectLst>
              <a:outerShdw algn="bl" blurRad="76200" dir="18900000" kx="-1200000" rotWithShape="0" sy="23000">
                <a:prstClr val="black">
                  <a:alpha val="20000"/>
                </a:prstClr>
              </a:outerShdw>
            </a:effectLst>
          </p:grpSpPr>
          <p:sp>
            <p:nvSpPr>
              <p:cNvPr id="1049098" name="Rectangle 9"/>
              <p:cNvSpPr/>
              <p:nvPr/>
            </p:nvSpPr>
            <p:spPr>
              <a:xfrm>
                <a:off x="1161349" y="2493819"/>
                <a:ext cx="2313543" cy="2703566"/>
              </a:xfrm>
              <a:prstGeom prst="rect"/>
              <a:solidFill>
                <a:schemeClr val="bg1"/>
              </a:solidFill>
              <a:ln>
                <a:noFill/>
              </a:ln>
              <a:effectLst>
                <a:outerShdw algn="tr" blurRad="50800" dir="8100000" dist="381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dirty="0"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49099" name="Rectangle 10"/>
              <p:cNvSpPr/>
              <p:nvPr/>
            </p:nvSpPr>
            <p:spPr>
              <a:xfrm>
                <a:off x="1161349" y="4368689"/>
                <a:ext cx="2313543" cy="429656"/>
              </a:xfrm>
              <a:prstGeom prst="rect"/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49100" name="Rectangle 5"/>
            <p:cNvSpPr/>
            <p:nvPr/>
          </p:nvSpPr>
          <p:spPr>
            <a:xfrm>
              <a:off x="3809815" y="2643206"/>
              <a:ext cx="1848535" cy="492443"/>
            </a:xfrm>
            <a:prstGeom prst="rect"/>
          </p:spPr>
          <p:txBody>
            <a:bodyPr wrap="square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dirty="0" kern="0" lang="en-US">
                  <a:solidFill>
                    <a:prstClr val="black">
                      <a:lumMod val="75000"/>
                    </a:prstClr>
                  </a:solidFill>
                  <a:latin typeface="Arial" panose="020B0604020202020204" pitchFamily="34" charset="0"/>
                  <a:ea typeface="ＭＳ Ｐゴシック" pitchFamily="34" charset="-128"/>
                  <a:cs typeface="Arial" pitchFamily="34" charset="0"/>
                </a:rPr>
                <a:t>. </a:t>
              </a:r>
              <a:endParaRPr dirty="0" lang="en-US">
                <a:solidFill>
                  <a:prstClr val="black">
                    <a:lumMod val="75000"/>
                  </a:prstClr>
                </a:solidFill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187" name="Group 6"/>
            <p:cNvGrpSpPr/>
            <p:nvPr/>
          </p:nvGrpSpPr>
          <p:grpSpPr>
            <a:xfrm>
              <a:off x="3032124" y="2974215"/>
              <a:ext cx="3187104" cy="4443837"/>
              <a:chOff x="346442" y="3092263"/>
              <a:chExt cx="3187104" cy="4443837"/>
            </a:xfrm>
          </p:grpSpPr>
          <p:sp>
            <p:nvSpPr>
              <p:cNvPr id="1049101" name="Rectangle 7"/>
              <p:cNvSpPr/>
              <p:nvPr/>
            </p:nvSpPr>
            <p:spPr>
              <a:xfrm>
                <a:off x="346442" y="4458335"/>
                <a:ext cx="3187104" cy="3077765"/>
              </a:xfrm>
              <a:prstGeom prst="rect"/>
            </p:spPr>
            <p:txBody>
              <a:bodyPr wrap="square">
                <a:spAutoFit/>
              </a:bodyPr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dirty="0" lang="en-IN">
                    <a:solidFill>
                      <a:prstClr val="black"/>
                    </a:solidFill>
                    <a:latin typeface="Arial" charset="0"/>
                    <a:ea typeface="ＭＳ Ｐゴシック" pitchFamily="34" charset="-128"/>
                  </a:rPr>
                  <a:t>Bypass existing Address Space Layout Randomization  schemes by exploiting a side-channel created through shared BTB</a:t>
                </a:r>
                <a:endParaRPr dirty="0" lang="en-US">
                  <a:solidFill>
                    <a:prstClr val="black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049102" name="Rectangle 8"/>
              <p:cNvSpPr/>
              <p:nvPr/>
            </p:nvSpPr>
            <p:spPr>
              <a:xfrm>
                <a:off x="1057317" y="3092263"/>
                <a:ext cx="2172817" cy="430887"/>
              </a:xfrm>
              <a:prstGeom prst="rect"/>
            </p:spPr>
            <p:txBody>
              <a:bodyPr wrap="none">
                <a:spAutoFit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dirty="0" sz="1500" lang="en-US">
                    <a:solidFill>
                      <a:srgbClr val="FEB80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Jump over ASLR</a:t>
                </a:r>
              </a:p>
            </p:txBody>
          </p:sp>
        </p:grpSp>
      </p:grpSp>
      <p:grpSp>
        <p:nvGrpSpPr>
          <p:cNvPr id="188" name="Group 11"/>
          <p:cNvGrpSpPr/>
          <p:nvPr/>
        </p:nvGrpSpPr>
        <p:grpSpPr>
          <a:xfrm>
            <a:off x="5438092" y="1591002"/>
            <a:ext cx="1735157" cy="2027675"/>
            <a:chOff x="6299425" y="1614589"/>
            <a:chExt cx="2313543" cy="2703566"/>
          </a:xfrm>
        </p:grpSpPr>
        <p:grpSp>
          <p:nvGrpSpPr>
            <p:cNvPr id="189" name="Group 12"/>
            <p:cNvGrpSpPr/>
            <p:nvPr/>
          </p:nvGrpSpPr>
          <p:grpSpPr>
            <a:xfrm>
              <a:off x="6299425" y="1614589"/>
              <a:ext cx="2313543" cy="2703566"/>
              <a:chOff x="1161349" y="2493819"/>
              <a:chExt cx="2313543" cy="2703566"/>
            </a:xfrm>
            <a:effectLst>
              <a:outerShdw algn="tr" blurRad="50800" dir="8100000" dist="38100" rotWithShape="0">
                <a:prstClr val="black">
                  <a:alpha val="40000"/>
                </a:prstClr>
              </a:outerShdw>
            </a:effectLst>
          </p:grpSpPr>
          <p:sp>
            <p:nvSpPr>
              <p:cNvPr id="1049103" name="Rectangle 14"/>
              <p:cNvSpPr/>
              <p:nvPr/>
            </p:nvSpPr>
            <p:spPr>
              <a:xfrm>
                <a:off x="1161349" y="2493819"/>
                <a:ext cx="2313543" cy="2703566"/>
              </a:xfrm>
              <a:prstGeom prst="rect"/>
              <a:solidFill>
                <a:schemeClr val="bg1"/>
              </a:solidFill>
              <a:ln>
                <a:noFill/>
              </a:ln>
              <a:effectLst>
                <a:outerShdw algn="bl" blurRad="76200" dir="18900000" kx="-1200000" rotWithShape="0" sy="2300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49104" name="Rectangle 15"/>
              <p:cNvSpPr/>
              <p:nvPr/>
            </p:nvSpPr>
            <p:spPr>
              <a:xfrm>
                <a:off x="1161349" y="4368689"/>
                <a:ext cx="2313543" cy="429656"/>
              </a:xfrm>
              <a:prstGeom prst="rect"/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49105" name="Rectangle 13"/>
            <p:cNvSpPr/>
            <p:nvPr/>
          </p:nvSpPr>
          <p:spPr>
            <a:xfrm>
              <a:off x="6660626" y="3031305"/>
              <a:ext cx="1648315" cy="430887"/>
            </a:xfrm>
            <a:prstGeom prst="rect"/>
          </p:spPr>
          <p:txBody>
            <a:bodyPr wrap="non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dirty="0" sz="1500" lang="en-US" err="1">
                  <a:solidFill>
                    <a:srgbClr val="C32D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CacheBleed</a:t>
              </a:r>
              <a:endParaRPr dirty="0" sz="1500" lang="en-US">
                <a:solidFill>
                  <a:srgbClr val="C32D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97245" name="Picture 4" descr="Image result for jump over ASLR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3100501" y="1584389"/>
            <a:ext cx="1381136" cy="810816"/>
          </a:xfrm>
          <a:prstGeom prst="rect"/>
          <a:noFill/>
        </p:spPr>
      </p:pic>
      <p:pic>
        <p:nvPicPr>
          <p:cNvPr id="2097246" name="Picture 6" descr="Image result for cachebleed attack 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5601809" y="1584389"/>
            <a:ext cx="1300538" cy="1037042"/>
          </a:xfrm>
          <a:prstGeom prst="rect"/>
          <a:noFill/>
        </p:spPr>
      </p:pic>
      <p:sp>
        <p:nvSpPr>
          <p:cNvPr id="1049106" name="TextBox 18"/>
          <p:cNvSpPr txBox="1"/>
          <p:nvPr/>
        </p:nvSpPr>
        <p:spPr>
          <a:xfrm>
            <a:off x="5120442" y="3695122"/>
            <a:ext cx="2263272" cy="1754326"/>
          </a:xfrm>
          <a:prstGeom prst="rect"/>
          <a:noFill/>
        </p:spPr>
        <p:txBody>
          <a:bodyPr rtlCol="0"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dirty="0" lang="en-IN">
                <a:solidFill>
                  <a:prstClr val="black"/>
                </a:solidFill>
                <a:latin typeface="Arial" charset="0"/>
                <a:ea typeface="ＭＳ Ｐゴシック" pitchFamily="34" charset="-128"/>
              </a:rPr>
              <a:t>Targets OpenSSL 1.0.2f RSA modular exponentiation on Intel processors using cache bank conflict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0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3200" lang="en-IN"/>
              <a:t>New Frontiers of </a:t>
            </a:r>
            <a:r>
              <a:rPr dirty="0" sz="3200" lang="en-IN" smtClean="0"/>
              <a:t/>
            </a:r>
            <a:br>
              <a:rPr dirty="0" sz="3200" lang="en-IN" smtClean="0"/>
            </a:br>
            <a:r>
              <a:rPr dirty="0" sz="3200" lang="en-IN" smtClean="0"/>
              <a:t>Micro-Architectural </a:t>
            </a:r>
            <a:r>
              <a:rPr dirty="0" sz="3200" lang="en-IN"/>
              <a:t>Attacks</a:t>
            </a:r>
          </a:p>
        </p:txBody>
      </p:sp>
      <p:sp>
        <p:nvSpPr>
          <p:cNvPr id="1049108" name="Content Placeholder 2"/>
          <p:cNvSpPr>
            <a:spLocks noGrp="1"/>
          </p:cNvSpPr>
          <p:nvPr>
            <p:ph idx="1"/>
          </p:nvPr>
        </p:nvSpPr>
        <p:spPr>
          <a:xfrm>
            <a:off x="1456004" y="1636304"/>
            <a:ext cx="6936503" cy="3600450"/>
          </a:xfrm>
        </p:spPr>
        <p:txBody>
          <a:bodyPr/>
          <a:p>
            <a:r>
              <a:rPr dirty="0" lang="en-IN" smtClean="0"/>
              <a:t>Exploiting Speculative Execution</a:t>
            </a:r>
            <a:endParaRPr dirty="0" lang="en-IN"/>
          </a:p>
        </p:txBody>
      </p:sp>
      <p:sp>
        <p:nvSpPr>
          <p:cNvPr id="1049109" name="Freeform 9"/>
          <p:cNvSpPr>
            <a:spLocks noEditPoints="1"/>
          </p:cNvSpPr>
          <p:nvPr/>
        </p:nvSpPr>
        <p:spPr bwMode="auto">
          <a:xfrm>
            <a:off x="2012382" y="2343150"/>
            <a:ext cx="5988618" cy="3205881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anchor="t" anchorCtr="0" bIns="34290" compatLnSpc="1" lIns="68580" numCol="1" rIns="68580" tIns="34290" vert="horz" wrap="square">
            <a:prstTxWarp prst="textNoShape"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191" name="Group 47"/>
          <p:cNvGrpSpPr/>
          <p:nvPr/>
        </p:nvGrpSpPr>
        <p:grpSpPr>
          <a:xfrm>
            <a:off x="2213387" y="2413006"/>
            <a:ext cx="2919908" cy="2644598"/>
            <a:chOff x="1234953" y="1073361"/>
            <a:chExt cx="4814155" cy="4663619"/>
          </a:xfrm>
        </p:grpSpPr>
        <p:grpSp>
          <p:nvGrpSpPr>
            <p:cNvPr id="192" name="Group 4"/>
            <p:cNvGrpSpPr>
              <a:grpSpLocks noChangeAspect="1"/>
            </p:cNvGrpSpPr>
            <p:nvPr/>
          </p:nvGrpSpPr>
          <p:grpSpPr bwMode="auto">
            <a:xfrm>
              <a:off x="1234953" y="1073361"/>
              <a:ext cx="4814155" cy="4663619"/>
              <a:chOff x="1125" y="634"/>
              <a:chExt cx="3198" cy="3098"/>
            </a:xfrm>
          </p:grpSpPr>
          <p:sp>
            <p:nvSpPr>
              <p:cNvPr id="1049110" name="Freeform 73"/>
              <p:cNvSpPr/>
              <p:nvPr/>
            </p:nvSpPr>
            <p:spPr bwMode="auto">
              <a:xfrm>
                <a:off x="1779" y="634"/>
                <a:ext cx="1890" cy="1432"/>
              </a:xfrm>
              <a:custGeom>
                <a:avLst/>
                <a:gdLst>
                  <a:gd name="T0" fmla="*/ 451 w 901"/>
                  <a:gd name="T1" fmla="*/ 683 h 683"/>
                  <a:gd name="T2" fmla="*/ 763 w 901"/>
                  <a:gd name="T3" fmla="*/ 554 h 683"/>
                  <a:gd name="T4" fmla="*/ 888 w 901"/>
                  <a:gd name="T5" fmla="*/ 572 h 683"/>
                  <a:gd name="T6" fmla="*/ 901 w 901"/>
                  <a:gd name="T7" fmla="*/ 462 h 683"/>
                  <a:gd name="T8" fmla="*/ 451 w 901"/>
                  <a:gd name="T9" fmla="*/ 0 h 683"/>
                  <a:gd name="T10" fmla="*/ 0 w 901"/>
                  <a:gd name="T11" fmla="*/ 462 h 683"/>
                  <a:gd name="T12" fmla="*/ 13 w 901"/>
                  <a:gd name="T13" fmla="*/ 572 h 683"/>
                  <a:gd name="T14" fmla="*/ 139 w 901"/>
                  <a:gd name="T15" fmla="*/ 554 h 683"/>
                  <a:gd name="T16" fmla="*/ 451 w 901"/>
                  <a:gd name="T17" fmla="*/ 683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1" h="683">
                    <a:moveTo>
                      <a:pt x="451" y="683"/>
                    </a:moveTo>
                    <a:cubicBezTo>
                      <a:pt x="532" y="603"/>
                      <a:pt x="641" y="554"/>
                      <a:pt x="763" y="554"/>
                    </a:cubicBezTo>
                    <a:cubicBezTo>
                      <a:pt x="806" y="554"/>
                      <a:pt x="848" y="561"/>
                      <a:pt x="888" y="572"/>
                    </a:cubicBezTo>
                    <a:cubicBezTo>
                      <a:pt x="896" y="537"/>
                      <a:pt x="901" y="500"/>
                      <a:pt x="901" y="462"/>
                    </a:cubicBezTo>
                    <a:cubicBezTo>
                      <a:pt x="901" y="207"/>
                      <a:pt x="699" y="0"/>
                      <a:pt x="451" y="0"/>
                    </a:cubicBezTo>
                    <a:cubicBezTo>
                      <a:pt x="202" y="0"/>
                      <a:pt x="0" y="207"/>
                      <a:pt x="0" y="462"/>
                    </a:cubicBezTo>
                    <a:cubicBezTo>
                      <a:pt x="0" y="500"/>
                      <a:pt x="5" y="537"/>
                      <a:pt x="13" y="572"/>
                    </a:cubicBezTo>
                    <a:cubicBezTo>
                      <a:pt x="53" y="561"/>
                      <a:pt x="95" y="554"/>
                      <a:pt x="139" y="554"/>
                    </a:cubicBezTo>
                    <a:cubicBezTo>
                      <a:pt x="260" y="554"/>
                      <a:pt x="370" y="603"/>
                      <a:pt x="451" y="68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0" scaled="1"/>
              </a:gradFill>
              <a:ln>
                <a:noFill/>
              </a:ln>
              <a:scene3d>
                <a:camera prst="orthographicFront"/>
                <a:lightRig dir="t" rig="threePt"/>
              </a:scene3d>
              <a:sp3d>
                <a:bevelT prst="convex"/>
              </a:sp3d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1" name="Freeform 74"/>
              <p:cNvSpPr/>
              <p:nvPr/>
            </p:nvSpPr>
            <p:spPr bwMode="auto">
              <a:xfrm>
                <a:off x="1125" y="1833"/>
                <a:ext cx="1600" cy="1899"/>
              </a:xfrm>
              <a:custGeom>
                <a:avLst/>
                <a:gdLst>
                  <a:gd name="T0" fmla="*/ 624 w 763"/>
                  <a:gd name="T1" fmla="*/ 444 h 906"/>
                  <a:gd name="T2" fmla="*/ 637 w 763"/>
                  <a:gd name="T3" fmla="*/ 334 h 906"/>
                  <a:gd name="T4" fmla="*/ 325 w 763"/>
                  <a:gd name="T5" fmla="*/ 0 h 906"/>
                  <a:gd name="T6" fmla="*/ 0 w 763"/>
                  <a:gd name="T7" fmla="*/ 444 h 906"/>
                  <a:gd name="T8" fmla="*/ 451 w 763"/>
                  <a:gd name="T9" fmla="*/ 906 h 906"/>
                  <a:gd name="T10" fmla="*/ 763 w 763"/>
                  <a:gd name="T11" fmla="*/ 777 h 906"/>
                  <a:gd name="T12" fmla="*/ 624 w 763"/>
                  <a:gd name="T13" fmla="*/ 444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3" h="906">
                    <a:moveTo>
                      <a:pt x="624" y="444"/>
                    </a:moveTo>
                    <a:cubicBezTo>
                      <a:pt x="624" y="406"/>
                      <a:pt x="629" y="369"/>
                      <a:pt x="637" y="334"/>
                    </a:cubicBezTo>
                    <a:cubicBezTo>
                      <a:pt x="484" y="288"/>
                      <a:pt x="364" y="161"/>
                      <a:pt x="325" y="0"/>
                    </a:cubicBezTo>
                    <a:cubicBezTo>
                      <a:pt x="138" y="56"/>
                      <a:pt x="0" y="234"/>
                      <a:pt x="0" y="444"/>
                    </a:cubicBezTo>
                    <a:cubicBezTo>
                      <a:pt x="0" y="700"/>
                      <a:pt x="202" y="906"/>
                      <a:pt x="451" y="906"/>
                    </a:cubicBezTo>
                    <a:cubicBezTo>
                      <a:pt x="572" y="906"/>
                      <a:pt x="682" y="857"/>
                      <a:pt x="763" y="777"/>
                    </a:cubicBezTo>
                    <a:cubicBezTo>
                      <a:pt x="677" y="693"/>
                      <a:pt x="624" y="575"/>
                      <a:pt x="624" y="4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</a:gradFill>
              <a:ln>
                <a:noFill/>
              </a:ln>
              <a:scene3d>
                <a:camera prst="orthographicFront"/>
                <a:lightRig dir="t" rig="threePt"/>
              </a:scene3d>
              <a:sp3d>
                <a:bevelT prst="convex"/>
              </a:sp3d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2" name="Freeform 75"/>
              <p:cNvSpPr/>
              <p:nvPr/>
            </p:nvSpPr>
            <p:spPr bwMode="auto">
              <a:xfrm>
                <a:off x="2725" y="1833"/>
                <a:ext cx="1598" cy="1899"/>
              </a:xfrm>
              <a:custGeom>
                <a:avLst/>
                <a:gdLst>
                  <a:gd name="T0" fmla="*/ 437 w 762"/>
                  <a:gd name="T1" fmla="*/ 0 h 906"/>
                  <a:gd name="T2" fmla="*/ 125 w 762"/>
                  <a:gd name="T3" fmla="*/ 334 h 906"/>
                  <a:gd name="T4" fmla="*/ 138 w 762"/>
                  <a:gd name="T5" fmla="*/ 444 h 906"/>
                  <a:gd name="T6" fmla="*/ 0 w 762"/>
                  <a:gd name="T7" fmla="*/ 777 h 906"/>
                  <a:gd name="T8" fmla="*/ 312 w 762"/>
                  <a:gd name="T9" fmla="*/ 906 h 906"/>
                  <a:gd name="T10" fmla="*/ 762 w 762"/>
                  <a:gd name="T11" fmla="*/ 444 h 906"/>
                  <a:gd name="T12" fmla="*/ 437 w 762"/>
                  <a:gd name="T13" fmla="*/ 0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2" h="906">
                    <a:moveTo>
                      <a:pt x="437" y="0"/>
                    </a:moveTo>
                    <a:cubicBezTo>
                      <a:pt x="398" y="161"/>
                      <a:pt x="279" y="288"/>
                      <a:pt x="125" y="334"/>
                    </a:cubicBezTo>
                    <a:cubicBezTo>
                      <a:pt x="133" y="369"/>
                      <a:pt x="138" y="406"/>
                      <a:pt x="138" y="444"/>
                    </a:cubicBezTo>
                    <a:cubicBezTo>
                      <a:pt x="138" y="575"/>
                      <a:pt x="85" y="693"/>
                      <a:pt x="0" y="777"/>
                    </a:cubicBezTo>
                    <a:cubicBezTo>
                      <a:pt x="81" y="857"/>
                      <a:pt x="190" y="906"/>
                      <a:pt x="312" y="906"/>
                    </a:cubicBezTo>
                    <a:cubicBezTo>
                      <a:pt x="560" y="906"/>
                      <a:pt x="762" y="700"/>
                      <a:pt x="762" y="444"/>
                    </a:cubicBezTo>
                    <a:cubicBezTo>
                      <a:pt x="762" y="234"/>
                      <a:pt x="625" y="56"/>
                      <a:pt x="43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shade val="30000"/>
                      <a:satMod val="115000"/>
                    </a:schemeClr>
                  </a:gs>
                  <a:gs pos="50000">
                    <a:schemeClr val="accent6">
                      <a:shade val="67500"/>
                      <a:satMod val="115000"/>
                    </a:schemeClr>
                  </a:gs>
                  <a:gs pos="100000">
                    <a:schemeClr val="accent6">
                      <a:shade val="100000"/>
                      <a:satMod val="115000"/>
                    </a:schemeClr>
                  </a:gs>
                </a:gsLst>
                <a:lin ang="10800000" scaled="1"/>
              </a:gradFill>
              <a:ln>
                <a:noFill/>
              </a:ln>
              <a:scene3d>
                <a:camera prst="orthographicFront"/>
                <a:lightRig dir="t" rig="threePt"/>
              </a:scene3d>
              <a:sp3d>
                <a:bevelT prst="convex"/>
              </a:sp3d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3" name="Freeform 76"/>
              <p:cNvSpPr/>
              <p:nvPr/>
            </p:nvSpPr>
            <p:spPr bwMode="auto">
              <a:xfrm>
                <a:off x="2461" y="2066"/>
                <a:ext cx="526" cy="505"/>
              </a:xfrm>
              <a:custGeom>
                <a:avLst/>
                <a:gdLst>
                  <a:gd name="T0" fmla="*/ 126 w 251"/>
                  <a:gd name="T1" fmla="*/ 0 h 241"/>
                  <a:gd name="T2" fmla="*/ 0 w 251"/>
                  <a:gd name="T3" fmla="*/ 223 h 241"/>
                  <a:gd name="T4" fmla="*/ 126 w 251"/>
                  <a:gd name="T5" fmla="*/ 241 h 241"/>
                  <a:gd name="T6" fmla="*/ 251 w 251"/>
                  <a:gd name="T7" fmla="*/ 223 h 241"/>
                  <a:gd name="T8" fmla="*/ 126 w 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241">
                    <a:moveTo>
                      <a:pt x="126" y="0"/>
                    </a:moveTo>
                    <a:cubicBezTo>
                      <a:pt x="65" y="60"/>
                      <a:pt x="21" y="136"/>
                      <a:pt x="0" y="223"/>
                    </a:cubicBezTo>
                    <a:cubicBezTo>
                      <a:pt x="40" y="234"/>
                      <a:pt x="82" y="241"/>
                      <a:pt x="126" y="241"/>
                    </a:cubicBezTo>
                    <a:cubicBezTo>
                      <a:pt x="169" y="241"/>
                      <a:pt x="211" y="234"/>
                      <a:pt x="251" y="223"/>
                    </a:cubicBezTo>
                    <a:cubicBezTo>
                      <a:pt x="230" y="136"/>
                      <a:pt x="186" y="60"/>
                      <a:pt x="126" y="0"/>
                    </a:cubicBezTo>
                    <a:close/>
                  </a:path>
                </a:pathLst>
              </a:custGeom>
              <a:solidFill>
                <a:srgbClr val="EB5B48"/>
              </a:solidFill>
              <a:ln>
                <a:noFill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4" name="Freeform 77"/>
              <p:cNvSpPr/>
              <p:nvPr/>
            </p:nvSpPr>
            <p:spPr bwMode="auto">
              <a:xfrm>
                <a:off x="2461" y="2066"/>
                <a:ext cx="526" cy="505"/>
              </a:xfrm>
              <a:custGeom>
                <a:avLst/>
                <a:gdLst>
                  <a:gd name="T0" fmla="*/ 126 w 251"/>
                  <a:gd name="T1" fmla="*/ 0 h 241"/>
                  <a:gd name="T2" fmla="*/ 0 w 251"/>
                  <a:gd name="T3" fmla="*/ 223 h 241"/>
                  <a:gd name="T4" fmla="*/ 126 w 251"/>
                  <a:gd name="T5" fmla="*/ 241 h 241"/>
                  <a:gd name="T6" fmla="*/ 251 w 251"/>
                  <a:gd name="T7" fmla="*/ 223 h 241"/>
                  <a:gd name="T8" fmla="*/ 126 w 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241">
                    <a:moveTo>
                      <a:pt x="126" y="0"/>
                    </a:moveTo>
                    <a:cubicBezTo>
                      <a:pt x="65" y="60"/>
                      <a:pt x="21" y="136"/>
                      <a:pt x="0" y="223"/>
                    </a:cubicBezTo>
                    <a:cubicBezTo>
                      <a:pt x="40" y="234"/>
                      <a:pt x="82" y="241"/>
                      <a:pt x="126" y="241"/>
                    </a:cubicBezTo>
                    <a:cubicBezTo>
                      <a:pt x="169" y="241"/>
                      <a:pt x="211" y="234"/>
                      <a:pt x="251" y="223"/>
                    </a:cubicBezTo>
                    <a:cubicBezTo>
                      <a:pt x="230" y="136"/>
                      <a:pt x="186" y="60"/>
                      <a:pt x="126" y="0"/>
                    </a:cubicBezTo>
                    <a:close/>
                  </a:path>
                </a:pathLst>
              </a:custGeom>
              <a:solidFill>
                <a:srgbClr val="596374"/>
              </a:solidFill>
              <a:ln>
                <a:noFill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5" name="Freeform 78"/>
              <p:cNvSpPr/>
              <p:nvPr/>
            </p:nvSpPr>
            <p:spPr bwMode="auto">
              <a:xfrm>
                <a:off x="2461" y="2066"/>
                <a:ext cx="526" cy="505"/>
              </a:xfrm>
              <a:custGeom>
                <a:avLst/>
                <a:gdLst>
                  <a:gd name="T0" fmla="*/ 126 w 251"/>
                  <a:gd name="T1" fmla="*/ 0 h 241"/>
                  <a:gd name="T2" fmla="*/ 0 w 251"/>
                  <a:gd name="T3" fmla="*/ 223 h 241"/>
                  <a:gd name="T4" fmla="*/ 126 w 251"/>
                  <a:gd name="T5" fmla="*/ 241 h 241"/>
                  <a:gd name="T6" fmla="*/ 251 w 251"/>
                  <a:gd name="T7" fmla="*/ 223 h 241"/>
                  <a:gd name="T8" fmla="*/ 126 w 251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241">
                    <a:moveTo>
                      <a:pt x="126" y="0"/>
                    </a:moveTo>
                    <a:cubicBezTo>
                      <a:pt x="65" y="60"/>
                      <a:pt x="21" y="136"/>
                      <a:pt x="0" y="223"/>
                    </a:cubicBezTo>
                    <a:cubicBezTo>
                      <a:pt x="40" y="234"/>
                      <a:pt x="82" y="241"/>
                      <a:pt x="126" y="241"/>
                    </a:cubicBezTo>
                    <a:cubicBezTo>
                      <a:pt x="169" y="241"/>
                      <a:pt x="211" y="234"/>
                      <a:pt x="251" y="223"/>
                    </a:cubicBezTo>
                    <a:cubicBezTo>
                      <a:pt x="230" y="136"/>
                      <a:pt x="186" y="60"/>
                      <a:pt x="1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93" name="Group 13"/>
            <p:cNvGrpSpPr>
              <a:grpSpLocks noChangeAspect="1"/>
            </p:cNvGrpSpPr>
            <p:nvPr/>
          </p:nvGrpSpPr>
          <p:grpSpPr bwMode="auto">
            <a:xfrm>
              <a:off x="3437734" y="1513309"/>
              <a:ext cx="206763" cy="274762"/>
              <a:chOff x="3004" y="1528"/>
              <a:chExt cx="1271" cy="1689"/>
            </a:xfrm>
            <a:solidFill>
              <a:schemeClr val="bg1"/>
            </a:solidFill>
          </p:grpSpPr>
          <p:sp>
            <p:nvSpPr>
              <p:cNvPr id="1049116" name="Rectangle 64"/>
              <p:cNvSpPr>
                <a:spLocks noChangeArrowheads="1"/>
              </p:cNvSpPr>
              <p:nvPr/>
            </p:nvSpPr>
            <p:spPr bwMode="auto">
              <a:xfrm>
                <a:off x="3052" y="3128"/>
                <a:ext cx="386" cy="89"/>
              </a:xfrm>
              <a:prstGeom prst="rect"/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7" name="Rectangle 65"/>
              <p:cNvSpPr>
                <a:spLocks noChangeArrowheads="1"/>
              </p:cNvSpPr>
              <p:nvPr/>
            </p:nvSpPr>
            <p:spPr bwMode="auto">
              <a:xfrm>
                <a:off x="3472" y="3128"/>
                <a:ext cx="803" cy="89"/>
              </a:xfrm>
              <a:prstGeom prst="rect"/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18" name="Freeform 68"/>
              <p:cNvSpPr/>
              <p:nvPr/>
            </p:nvSpPr>
            <p:spPr bwMode="auto">
              <a:xfrm>
                <a:off x="3004" y="1528"/>
                <a:ext cx="409" cy="251"/>
              </a:xfrm>
              <a:custGeom>
                <a:avLst/>
                <a:gdLst>
                  <a:gd name="T0" fmla="*/ 819 w 819"/>
                  <a:gd name="T1" fmla="*/ 0 h 502"/>
                  <a:gd name="T2" fmla="*/ 819 w 819"/>
                  <a:gd name="T3" fmla="*/ 502 h 502"/>
                  <a:gd name="T4" fmla="*/ 0 w 819"/>
                  <a:gd name="T5" fmla="*/ 502 h 502"/>
                  <a:gd name="T6" fmla="*/ 4 w 819"/>
                  <a:gd name="T7" fmla="*/ 498 h 502"/>
                  <a:gd name="T8" fmla="*/ 11 w 819"/>
                  <a:gd name="T9" fmla="*/ 486 h 502"/>
                  <a:gd name="T10" fmla="*/ 27 w 819"/>
                  <a:gd name="T11" fmla="*/ 469 h 502"/>
                  <a:gd name="T12" fmla="*/ 48 w 819"/>
                  <a:gd name="T13" fmla="*/ 444 h 502"/>
                  <a:gd name="T14" fmla="*/ 75 w 819"/>
                  <a:gd name="T15" fmla="*/ 415 h 502"/>
                  <a:gd name="T16" fmla="*/ 108 w 819"/>
                  <a:gd name="T17" fmla="*/ 382 h 502"/>
                  <a:gd name="T18" fmla="*/ 149 w 819"/>
                  <a:gd name="T19" fmla="*/ 345 h 502"/>
                  <a:gd name="T20" fmla="*/ 195 w 819"/>
                  <a:gd name="T21" fmla="*/ 305 h 502"/>
                  <a:gd name="T22" fmla="*/ 249 w 819"/>
                  <a:gd name="T23" fmla="*/ 264 h 502"/>
                  <a:gd name="T24" fmla="*/ 309 w 819"/>
                  <a:gd name="T25" fmla="*/ 224 h 502"/>
                  <a:gd name="T26" fmla="*/ 374 w 819"/>
                  <a:gd name="T27" fmla="*/ 181 h 502"/>
                  <a:gd name="T28" fmla="*/ 450 w 819"/>
                  <a:gd name="T29" fmla="*/ 141 h 502"/>
                  <a:gd name="T30" fmla="*/ 531 w 819"/>
                  <a:gd name="T31" fmla="*/ 100 h 502"/>
                  <a:gd name="T32" fmla="*/ 620 w 819"/>
                  <a:gd name="T33" fmla="*/ 64 h 502"/>
                  <a:gd name="T34" fmla="*/ 716 w 819"/>
                  <a:gd name="T35" fmla="*/ 29 h 502"/>
                  <a:gd name="T36" fmla="*/ 819 w 819"/>
                  <a:gd name="T3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19" h="502">
                    <a:moveTo>
                      <a:pt x="819" y="0"/>
                    </a:moveTo>
                    <a:lnTo>
                      <a:pt x="819" y="502"/>
                    </a:lnTo>
                    <a:lnTo>
                      <a:pt x="0" y="502"/>
                    </a:lnTo>
                    <a:lnTo>
                      <a:pt x="4" y="498"/>
                    </a:lnTo>
                    <a:lnTo>
                      <a:pt x="11" y="486"/>
                    </a:lnTo>
                    <a:lnTo>
                      <a:pt x="27" y="469"/>
                    </a:lnTo>
                    <a:lnTo>
                      <a:pt x="48" y="444"/>
                    </a:lnTo>
                    <a:lnTo>
                      <a:pt x="75" y="415"/>
                    </a:lnTo>
                    <a:lnTo>
                      <a:pt x="108" y="382"/>
                    </a:lnTo>
                    <a:lnTo>
                      <a:pt x="149" y="345"/>
                    </a:lnTo>
                    <a:lnTo>
                      <a:pt x="195" y="305"/>
                    </a:lnTo>
                    <a:lnTo>
                      <a:pt x="249" y="264"/>
                    </a:lnTo>
                    <a:lnTo>
                      <a:pt x="309" y="224"/>
                    </a:lnTo>
                    <a:lnTo>
                      <a:pt x="374" y="181"/>
                    </a:lnTo>
                    <a:lnTo>
                      <a:pt x="450" y="141"/>
                    </a:lnTo>
                    <a:lnTo>
                      <a:pt x="531" y="100"/>
                    </a:lnTo>
                    <a:lnTo>
                      <a:pt x="620" y="64"/>
                    </a:lnTo>
                    <a:lnTo>
                      <a:pt x="716" y="29"/>
                    </a:lnTo>
                    <a:lnTo>
                      <a:pt x="8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94" name="Group 33"/>
            <p:cNvGrpSpPr>
              <a:grpSpLocks noChangeAspect="1"/>
            </p:cNvGrpSpPr>
            <p:nvPr/>
          </p:nvGrpSpPr>
          <p:grpSpPr bwMode="auto">
            <a:xfrm>
              <a:off x="2245925" y="3745527"/>
              <a:ext cx="100793" cy="192423"/>
              <a:chOff x="3091" y="768"/>
              <a:chExt cx="264" cy="504"/>
            </a:xfrm>
            <a:solidFill>
              <a:schemeClr val="bg1"/>
            </a:solidFill>
          </p:grpSpPr>
          <p:sp>
            <p:nvSpPr>
              <p:cNvPr id="1049119" name="Freeform 59"/>
              <p:cNvSpPr/>
              <p:nvPr/>
            </p:nvSpPr>
            <p:spPr bwMode="auto">
              <a:xfrm>
                <a:off x="3091" y="768"/>
                <a:ext cx="99" cy="125"/>
              </a:xfrm>
              <a:custGeom>
                <a:avLst/>
                <a:gdLst>
                  <a:gd name="T0" fmla="*/ 196 w 296"/>
                  <a:gd name="T1" fmla="*/ 0 h 377"/>
                  <a:gd name="T2" fmla="*/ 223 w 296"/>
                  <a:gd name="T3" fmla="*/ 3 h 377"/>
                  <a:gd name="T4" fmla="*/ 250 w 296"/>
                  <a:gd name="T5" fmla="*/ 14 h 377"/>
                  <a:gd name="T6" fmla="*/ 269 w 296"/>
                  <a:gd name="T7" fmla="*/ 27 h 377"/>
                  <a:gd name="T8" fmla="*/ 282 w 296"/>
                  <a:gd name="T9" fmla="*/ 42 h 377"/>
                  <a:gd name="T10" fmla="*/ 291 w 296"/>
                  <a:gd name="T11" fmla="*/ 59 h 377"/>
                  <a:gd name="T12" fmla="*/ 296 w 296"/>
                  <a:gd name="T13" fmla="*/ 79 h 377"/>
                  <a:gd name="T14" fmla="*/ 295 w 296"/>
                  <a:gd name="T15" fmla="*/ 105 h 377"/>
                  <a:gd name="T16" fmla="*/ 290 w 296"/>
                  <a:gd name="T17" fmla="*/ 135 h 377"/>
                  <a:gd name="T18" fmla="*/ 279 w 296"/>
                  <a:gd name="T19" fmla="*/ 169 h 377"/>
                  <a:gd name="T20" fmla="*/ 264 w 296"/>
                  <a:gd name="T21" fmla="*/ 204 h 377"/>
                  <a:gd name="T22" fmla="*/ 242 w 296"/>
                  <a:gd name="T23" fmla="*/ 243 h 377"/>
                  <a:gd name="T24" fmla="*/ 213 w 296"/>
                  <a:gd name="T25" fmla="*/ 288 h 377"/>
                  <a:gd name="T26" fmla="*/ 184 w 296"/>
                  <a:gd name="T27" fmla="*/ 324 h 377"/>
                  <a:gd name="T28" fmla="*/ 154 w 296"/>
                  <a:gd name="T29" fmla="*/ 352 h 377"/>
                  <a:gd name="T30" fmla="*/ 124 w 296"/>
                  <a:gd name="T31" fmla="*/ 369 h 377"/>
                  <a:gd name="T32" fmla="*/ 104 w 296"/>
                  <a:gd name="T33" fmla="*/ 376 h 377"/>
                  <a:gd name="T34" fmla="*/ 85 w 296"/>
                  <a:gd name="T35" fmla="*/ 377 h 377"/>
                  <a:gd name="T36" fmla="*/ 65 w 296"/>
                  <a:gd name="T37" fmla="*/ 373 h 377"/>
                  <a:gd name="T38" fmla="*/ 44 w 296"/>
                  <a:gd name="T39" fmla="*/ 364 h 377"/>
                  <a:gd name="T40" fmla="*/ 26 w 296"/>
                  <a:gd name="T41" fmla="*/ 352 h 377"/>
                  <a:gd name="T42" fmla="*/ 12 w 296"/>
                  <a:gd name="T43" fmla="*/ 337 h 377"/>
                  <a:gd name="T44" fmla="*/ 2 w 296"/>
                  <a:gd name="T45" fmla="*/ 319 h 377"/>
                  <a:gd name="T46" fmla="*/ 0 w 296"/>
                  <a:gd name="T47" fmla="*/ 299 h 377"/>
                  <a:gd name="T48" fmla="*/ 0 w 296"/>
                  <a:gd name="T49" fmla="*/ 272 h 377"/>
                  <a:gd name="T50" fmla="*/ 5 w 296"/>
                  <a:gd name="T51" fmla="*/ 242 h 377"/>
                  <a:gd name="T52" fmla="*/ 15 w 296"/>
                  <a:gd name="T53" fmla="*/ 209 h 377"/>
                  <a:gd name="T54" fmla="*/ 30 w 296"/>
                  <a:gd name="T55" fmla="*/ 173 h 377"/>
                  <a:gd name="T56" fmla="*/ 52 w 296"/>
                  <a:gd name="T57" fmla="*/ 134 h 377"/>
                  <a:gd name="T58" fmla="*/ 81 w 296"/>
                  <a:gd name="T59" fmla="*/ 89 h 377"/>
                  <a:gd name="T60" fmla="*/ 111 w 296"/>
                  <a:gd name="T61" fmla="*/ 53 h 377"/>
                  <a:gd name="T62" fmla="*/ 141 w 296"/>
                  <a:gd name="T63" fmla="*/ 25 h 377"/>
                  <a:gd name="T64" fmla="*/ 171 w 296"/>
                  <a:gd name="T65" fmla="*/ 8 h 377"/>
                  <a:gd name="T66" fmla="*/ 196 w 296"/>
                  <a:gd name="T67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6" h="377">
                    <a:moveTo>
                      <a:pt x="196" y="0"/>
                    </a:moveTo>
                    <a:lnTo>
                      <a:pt x="223" y="3"/>
                    </a:lnTo>
                    <a:lnTo>
                      <a:pt x="250" y="14"/>
                    </a:lnTo>
                    <a:lnTo>
                      <a:pt x="269" y="27"/>
                    </a:lnTo>
                    <a:lnTo>
                      <a:pt x="282" y="42"/>
                    </a:lnTo>
                    <a:lnTo>
                      <a:pt x="291" y="59"/>
                    </a:lnTo>
                    <a:lnTo>
                      <a:pt x="296" y="79"/>
                    </a:lnTo>
                    <a:lnTo>
                      <a:pt x="295" y="105"/>
                    </a:lnTo>
                    <a:lnTo>
                      <a:pt x="290" y="135"/>
                    </a:lnTo>
                    <a:lnTo>
                      <a:pt x="279" y="169"/>
                    </a:lnTo>
                    <a:lnTo>
                      <a:pt x="264" y="204"/>
                    </a:lnTo>
                    <a:lnTo>
                      <a:pt x="242" y="243"/>
                    </a:lnTo>
                    <a:lnTo>
                      <a:pt x="213" y="288"/>
                    </a:lnTo>
                    <a:lnTo>
                      <a:pt x="184" y="324"/>
                    </a:lnTo>
                    <a:lnTo>
                      <a:pt x="154" y="352"/>
                    </a:lnTo>
                    <a:lnTo>
                      <a:pt x="124" y="369"/>
                    </a:lnTo>
                    <a:lnTo>
                      <a:pt x="104" y="376"/>
                    </a:lnTo>
                    <a:lnTo>
                      <a:pt x="85" y="377"/>
                    </a:lnTo>
                    <a:lnTo>
                      <a:pt x="65" y="373"/>
                    </a:lnTo>
                    <a:lnTo>
                      <a:pt x="44" y="364"/>
                    </a:lnTo>
                    <a:lnTo>
                      <a:pt x="26" y="352"/>
                    </a:lnTo>
                    <a:lnTo>
                      <a:pt x="12" y="337"/>
                    </a:lnTo>
                    <a:lnTo>
                      <a:pt x="2" y="319"/>
                    </a:lnTo>
                    <a:lnTo>
                      <a:pt x="0" y="299"/>
                    </a:lnTo>
                    <a:lnTo>
                      <a:pt x="0" y="272"/>
                    </a:lnTo>
                    <a:lnTo>
                      <a:pt x="5" y="242"/>
                    </a:lnTo>
                    <a:lnTo>
                      <a:pt x="15" y="209"/>
                    </a:lnTo>
                    <a:lnTo>
                      <a:pt x="30" y="173"/>
                    </a:lnTo>
                    <a:lnTo>
                      <a:pt x="52" y="134"/>
                    </a:lnTo>
                    <a:lnTo>
                      <a:pt x="81" y="89"/>
                    </a:lnTo>
                    <a:lnTo>
                      <a:pt x="111" y="53"/>
                    </a:lnTo>
                    <a:lnTo>
                      <a:pt x="141" y="25"/>
                    </a:lnTo>
                    <a:lnTo>
                      <a:pt x="171" y="8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049120" name="Freeform 60"/>
              <p:cNvSpPr/>
              <p:nvPr/>
            </p:nvSpPr>
            <p:spPr bwMode="auto">
              <a:xfrm>
                <a:off x="3256" y="1146"/>
                <a:ext cx="99" cy="126"/>
              </a:xfrm>
              <a:custGeom>
                <a:avLst/>
                <a:gdLst>
                  <a:gd name="T0" fmla="*/ 211 w 298"/>
                  <a:gd name="T1" fmla="*/ 0 h 377"/>
                  <a:gd name="T2" fmla="*/ 231 w 298"/>
                  <a:gd name="T3" fmla="*/ 5 h 377"/>
                  <a:gd name="T4" fmla="*/ 252 w 298"/>
                  <a:gd name="T5" fmla="*/ 13 h 377"/>
                  <a:gd name="T6" fmla="*/ 269 w 298"/>
                  <a:gd name="T7" fmla="*/ 26 h 377"/>
                  <a:gd name="T8" fmla="*/ 284 w 298"/>
                  <a:gd name="T9" fmla="*/ 41 h 377"/>
                  <a:gd name="T10" fmla="*/ 292 w 298"/>
                  <a:gd name="T11" fmla="*/ 58 h 377"/>
                  <a:gd name="T12" fmla="*/ 298 w 298"/>
                  <a:gd name="T13" fmla="*/ 77 h 377"/>
                  <a:gd name="T14" fmla="*/ 298 w 298"/>
                  <a:gd name="T15" fmla="*/ 105 h 377"/>
                  <a:gd name="T16" fmla="*/ 291 w 298"/>
                  <a:gd name="T17" fmla="*/ 136 h 377"/>
                  <a:gd name="T18" fmla="*/ 281 w 298"/>
                  <a:gd name="T19" fmla="*/ 169 h 377"/>
                  <a:gd name="T20" fmla="*/ 264 w 298"/>
                  <a:gd name="T21" fmla="*/ 205 h 377"/>
                  <a:gd name="T22" fmla="*/ 244 w 298"/>
                  <a:gd name="T23" fmla="*/ 244 h 377"/>
                  <a:gd name="T24" fmla="*/ 215 w 298"/>
                  <a:gd name="T25" fmla="*/ 289 h 377"/>
                  <a:gd name="T26" fmla="*/ 184 w 298"/>
                  <a:gd name="T27" fmla="*/ 325 h 377"/>
                  <a:gd name="T28" fmla="*/ 155 w 298"/>
                  <a:gd name="T29" fmla="*/ 352 h 377"/>
                  <a:gd name="T30" fmla="*/ 125 w 298"/>
                  <a:gd name="T31" fmla="*/ 370 h 377"/>
                  <a:gd name="T32" fmla="*/ 98 w 298"/>
                  <a:gd name="T33" fmla="*/ 377 h 377"/>
                  <a:gd name="T34" fmla="*/ 72 w 298"/>
                  <a:gd name="T35" fmla="*/ 375 h 377"/>
                  <a:gd name="T36" fmla="*/ 45 w 298"/>
                  <a:gd name="T37" fmla="*/ 364 h 377"/>
                  <a:gd name="T38" fmla="*/ 27 w 298"/>
                  <a:gd name="T39" fmla="*/ 351 h 377"/>
                  <a:gd name="T40" fmla="*/ 13 w 298"/>
                  <a:gd name="T41" fmla="*/ 336 h 377"/>
                  <a:gd name="T42" fmla="*/ 4 w 298"/>
                  <a:gd name="T43" fmla="*/ 319 h 377"/>
                  <a:gd name="T44" fmla="*/ 0 w 298"/>
                  <a:gd name="T45" fmla="*/ 299 h 377"/>
                  <a:gd name="T46" fmla="*/ 0 w 298"/>
                  <a:gd name="T47" fmla="*/ 272 h 377"/>
                  <a:gd name="T48" fmla="*/ 5 w 298"/>
                  <a:gd name="T49" fmla="*/ 242 h 377"/>
                  <a:gd name="T50" fmla="*/ 17 w 298"/>
                  <a:gd name="T51" fmla="*/ 210 h 377"/>
                  <a:gd name="T52" fmla="*/ 32 w 298"/>
                  <a:gd name="T53" fmla="*/ 174 h 377"/>
                  <a:gd name="T54" fmla="*/ 52 w 298"/>
                  <a:gd name="T55" fmla="*/ 135 h 377"/>
                  <a:gd name="T56" fmla="*/ 83 w 298"/>
                  <a:gd name="T57" fmla="*/ 90 h 377"/>
                  <a:gd name="T58" fmla="*/ 112 w 298"/>
                  <a:gd name="T59" fmla="*/ 53 h 377"/>
                  <a:gd name="T60" fmla="*/ 142 w 298"/>
                  <a:gd name="T61" fmla="*/ 26 h 377"/>
                  <a:gd name="T62" fmla="*/ 172 w 298"/>
                  <a:gd name="T63" fmla="*/ 8 h 377"/>
                  <a:gd name="T64" fmla="*/ 192 w 298"/>
                  <a:gd name="T65" fmla="*/ 2 h 377"/>
                  <a:gd name="T66" fmla="*/ 211 w 298"/>
                  <a:gd name="T67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" h="377">
                    <a:moveTo>
                      <a:pt x="211" y="0"/>
                    </a:moveTo>
                    <a:lnTo>
                      <a:pt x="231" y="5"/>
                    </a:lnTo>
                    <a:lnTo>
                      <a:pt x="252" y="13"/>
                    </a:lnTo>
                    <a:lnTo>
                      <a:pt x="269" y="26"/>
                    </a:lnTo>
                    <a:lnTo>
                      <a:pt x="284" y="41"/>
                    </a:lnTo>
                    <a:lnTo>
                      <a:pt x="292" y="58"/>
                    </a:lnTo>
                    <a:lnTo>
                      <a:pt x="298" y="77"/>
                    </a:lnTo>
                    <a:lnTo>
                      <a:pt x="298" y="105"/>
                    </a:lnTo>
                    <a:lnTo>
                      <a:pt x="291" y="136"/>
                    </a:lnTo>
                    <a:lnTo>
                      <a:pt x="281" y="169"/>
                    </a:lnTo>
                    <a:lnTo>
                      <a:pt x="264" y="205"/>
                    </a:lnTo>
                    <a:lnTo>
                      <a:pt x="244" y="244"/>
                    </a:lnTo>
                    <a:lnTo>
                      <a:pt x="215" y="289"/>
                    </a:lnTo>
                    <a:lnTo>
                      <a:pt x="184" y="325"/>
                    </a:lnTo>
                    <a:lnTo>
                      <a:pt x="155" y="352"/>
                    </a:lnTo>
                    <a:lnTo>
                      <a:pt x="125" y="370"/>
                    </a:lnTo>
                    <a:lnTo>
                      <a:pt x="98" y="377"/>
                    </a:lnTo>
                    <a:lnTo>
                      <a:pt x="72" y="375"/>
                    </a:lnTo>
                    <a:lnTo>
                      <a:pt x="45" y="364"/>
                    </a:lnTo>
                    <a:lnTo>
                      <a:pt x="27" y="351"/>
                    </a:lnTo>
                    <a:lnTo>
                      <a:pt x="13" y="336"/>
                    </a:lnTo>
                    <a:lnTo>
                      <a:pt x="4" y="319"/>
                    </a:lnTo>
                    <a:lnTo>
                      <a:pt x="0" y="299"/>
                    </a:lnTo>
                    <a:lnTo>
                      <a:pt x="0" y="272"/>
                    </a:lnTo>
                    <a:lnTo>
                      <a:pt x="5" y="242"/>
                    </a:lnTo>
                    <a:lnTo>
                      <a:pt x="17" y="210"/>
                    </a:lnTo>
                    <a:lnTo>
                      <a:pt x="32" y="174"/>
                    </a:lnTo>
                    <a:lnTo>
                      <a:pt x="52" y="135"/>
                    </a:lnTo>
                    <a:lnTo>
                      <a:pt x="83" y="90"/>
                    </a:lnTo>
                    <a:lnTo>
                      <a:pt x="112" y="53"/>
                    </a:lnTo>
                    <a:lnTo>
                      <a:pt x="142" y="26"/>
                    </a:lnTo>
                    <a:lnTo>
                      <a:pt x="172" y="8"/>
                    </a:lnTo>
                    <a:lnTo>
                      <a:pt x="192" y="2"/>
                    </a:lnTo>
                    <a:lnTo>
                      <a:pt x="2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t" anchorCtr="0" bIns="34290" compatLnSpc="1" lIns="68580" numCol="1" rIns="68580" tIns="34290" vert="horz" wrap="square">
                <a:prstTxWarp prst="textNoShape"/>
              </a:bodyPr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grpSp>
        <p:nvGrpSpPr>
          <p:cNvPr id="195" name="Group 79"/>
          <p:cNvGrpSpPr/>
          <p:nvPr/>
        </p:nvGrpSpPr>
        <p:grpSpPr>
          <a:xfrm>
            <a:off x="5314950" y="2412559"/>
            <a:ext cx="2528888" cy="818044"/>
            <a:chOff x="7075767" y="1419281"/>
            <a:chExt cx="4169467" cy="1442584"/>
          </a:xfrm>
        </p:grpSpPr>
        <p:sp>
          <p:nvSpPr>
            <p:cNvPr id="1049121" name="Rectangle 80"/>
            <p:cNvSpPr/>
            <p:nvPr/>
          </p:nvSpPr>
          <p:spPr>
            <a:xfrm>
              <a:off x="8274104" y="1450715"/>
              <a:ext cx="2971130" cy="1411150"/>
            </a:xfrm>
            <a:prstGeom prst="rect"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b="1" dirty="0" sz="1600" lang="en-US" err="1">
                  <a:solidFill>
                    <a:prstClr val="black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Spectre</a:t>
              </a:r>
              <a:r>
                <a:rPr b="1" dirty="0" sz="1600" lang="en-US">
                  <a:solidFill>
                    <a:prstClr val="black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: </a:t>
              </a:r>
              <a:r>
                <a:rPr dirty="0" sz="1000"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uses branch </a:t>
              </a:r>
              <a:r>
                <a:rPr dirty="0" sz="1000" lang="en-US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misprediction</a:t>
              </a:r>
              <a:r>
                <a:rPr dirty="0" sz="1000"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out-of-order execution to access unprivileged data.</a:t>
              </a:r>
              <a:endParaRPr b="1" dirty="0" sz="1000"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122" name="Rounded Rectangle 81"/>
            <p:cNvSpPr/>
            <p:nvPr/>
          </p:nvSpPr>
          <p:spPr>
            <a:xfrm>
              <a:off x="7075767" y="1419281"/>
              <a:ext cx="987552" cy="986197"/>
            </a:xfrm>
            <a:prstGeom prst="roundRect"/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b="1" dirty="0" sz="2400" lang="en-US" spc="-113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96" name="Group 82"/>
          <p:cNvGrpSpPr/>
          <p:nvPr/>
        </p:nvGrpSpPr>
        <p:grpSpPr>
          <a:xfrm>
            <a:off x="5310656" y="4247063"/>
            <a:ext cx="2533181" cy="818044"/>
            <a:chOff x="7092462" y="2836659"/>
            <a:chExt cx="4176547" cy="1442583"/>
          </a:xfrm>
        </p:grpSpPr>
        <p:sp>
          <p:nvSpPr>
            <p:cNvPr id="1049123" name="Rounded Rectangle 83"/>
            <p:cNvSpPr/>
            <p:nvPr/>
          </p:nvSpPr>
          <p:spPr>
            <a:xfrm>
              <a:off x="7092462" y="2836659"/>
              <a:ext cx="987552" cy="986197"/>
            </a:xfrm>
            <a:prstGeom prst="roundRect"/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b="1" dirty="0" sz="2400" lang="en-US" spc="-113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049124" name="Rectangle 84"/>
            <p:cNvSpPr/>
            <p:nvPr/>
          </p:nvSpPr>
          <p:spPr>
            <a:xfrm>
              <a:off x="8290800" y="2868093"/>
              <a:ext cx="2978209" cy="1411149"/>
            </a:xfrm>
            <a:prstGeom prst="rect"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b="1" dirty="0" sz="1600" lang="en-US">
                  <a:solidFill>
                    <a:prstClr val="black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Foreshadow: </a:t>
              </a:r>
              <a:r>
                <a:rPr dirty="0" sz="1000"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uses L1TF and page fault along with meltdown to retrieve data across SGX enclaves.</a:t>
              </a:r>
            </a:p>
          </p:txBody>
        </p:sp>
      </p:grpSp>
      <p:grpSp>
        <p:nvGrpSpPr>
          <p:cNvPr id="197" name="Group 85"/>
          <p:cNvGrpSpPr/>
          <p:nvPr/>
        </p:nvGrpSpPr>
        <p:grpSpPr>
          <a:xfrm>
            <a:off x="5301250" y="3291722"/>
            <a:ext cx="2548525" cy="818044"/>
            <a:chOff x="7092462" y="4551227"/>
            <a:chExt cx="4201844" cy="1442585"/>
          </a:xfrm>
        </p:grpSpPr>
        <p:sp>
          <p:nvSpPr>
            <p:cNvPr id="1049125" name="Rounded Rectangle 86"/>
            <p:cNvSpPr/>
            <p:nvPr/>
          </p:nvSpPr>
          <p:spPr>
            <a:xfrm>
              <a:off x="7092462" y="4551227"/>
              <a:ext cx="987552" cy="986197"/>
            </a:xfrm>
            <a:prstGeom prst="roundRect"/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rtlCol="0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b="1" dirty="0" sz="2400" lang="en-US" spc="-113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049126" name="Rectangle 87"/>
            <p:cNvSpPr/>
            <p:nvPr/>
          </p:nvSpPr>
          <p:spPr>
            <a:xfrm>
              <a:off x="8290799" y="4582661"/>
              <a:ext cx="3003507" cy="1411151"/>
            </a:xfrm>
            <a:prstGeom prst="rect"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b="1" dirty="0" sz="1600" lang="en-US">
                  <a:solidFill>
                    <a:prstClr val="black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rPr>
                <a:t>Meltdown: </a:t>
              </a:r>
              <a:r>
                <a:rPr dirty="0" sz="1000"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uses out-of-order execution and prime-probe method to access kernel pages</a:t>
              </a:r>
              <a:endParaRPr b="1" dirty="0" sz="1600" lang="en-US">
                <a:solidFill>
                  <a:prstClr val="black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049127" name="AutoShape 2" descr="Image result for spectre attack logo"/>
          <p:cNvSpPr>
            <a:spLocks noChangeAspect="1" noChangeArrowheads="1"/>
          </p:cNvSpPr>
          <p:nvPr/>
        </p:nvSpPr>
        <p:spPr bwMode="auto">
          <a:xfrm>
            <a:off x="1313045" y="628650"/>
            <a:ext cx="228600" cy="228601"/>
          </a:xfrm>
          <a:prstGeom prst="rect"/>
          <a:noFill/>
        </p:spPr>
        <p:txBody>
          <a:bodyPr anchor="t" anchorCtr="0" bIns="34290" compatLnSpc="1" lIns="68580" numCol="1" rIns="68580" tIns="34290" vert="horz" wrap="square">
            <a:prstTxWarp prst="textNoShape"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prstClr val="black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097247" name="Picture 9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16375" y="2677486"/>
            <a:ext cx="607956" cy="482505"/>
          </a:xfrm>
          <a:prstGeom prst="rect"/>
        </p:spPr>
      </p:pic>
      <p:pic>
        <p:nvPicPr>
          <p:cNvPr id="2097248" name="Picture 9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621394" y="4074984"/>
            <a:ext cx="509689" cy="674333"/>
          </a:xfrm>
          <a:prstGeom prst="rect"/>
        </p:spPr>
      </p:pic>
      <p:pic>
        <p:nvPicPr>
          <p:cNvPr id="2097249" name="Picture 9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157429" y="4083226"/>
            <a:ext cx="657851" cy="657851"/>
          </a:xfrm>
          <a:prstGeom prst="rect"/>
        </p:spPr>
      </p:pic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914400" y="0"/>
            <a:ext cx="8229600" cy="1066800"/>
          </a:xfrm>
          <a:noFill/>
        </p:spPr>
        <p:txBody>
          <a:bodyPr anchor="b" bIns="0" lIns="0" rIns="0"/>
          <a:p>
            <a:r>
              <a:rPr dirty="0" sz="3300" lang="en-US">
                <a:effectLst/>
                <a:latin typeface="Gill Sans MT" pitchFamily="34" charset="0"/>
              </a:rPr>
              <a:t>Time-Driven Cache Attack Principle</a:t>
            </a:r>
          </a:p>
        </p:txBody>
      </p:sp>
      <p:sp>
        <p:nvSpPr>
          <p:cNvPr id="1048672" name="Content Placeholder 2"/>
          <p:cNvSpPr>
            <a:spLocks noGrp="1"/>
          </p:cNvSpPr>
          <p:nvPr>
            <p:ph idx="4294967295"/>
          </p:nvPr>
        </p:nvSpPr>
        <p:spPr>
          <a:xfrm>
            <a:off x="1143000" y="4800600"/>
            <a:ext cx="3810000" cy="13716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p>
            <a:pPr indent="-246063" lvl="1">
              <a:lnSpc>
                <a:spcPct val="90000"/>
              </a:lnSpc>
              <a:buNone/>
            </a:pPr>
            <a:r>
              <a:rPr dirty="0" sz="2400" lang="en-US">
                <a:latin typeface="Calibri" pitchFamily="34" charset="0"/>
                <a:cs typeface="Calibri" pitchFamily="34" charset="0"/>
              </a:rPr>
              <a:t>If cache hit (less time) </a:t>
            </a:r>
            <a:r>
              <a:rPr dirty="0" lang="en-US">
                <a:latin typeface="Calibri" pitchFamily="34" charset="0"/>
                <a:cs typeface="Calibri" pitchFamily="34" charset="0"/>
              </a:rPr>
              <a:t>:</a:t>
            </a:r>
          </a:p>
          <a:p>
            <a:pPr indent="-246063" lvl="1">
              <a:lnSpc>
                <a:spcPct val="90000"/>
              </a:lnSpc>
            </a:pPr>
            <a:endParaRPr dirty="0" lang="en-US">
              <a:latin typeface="Calibri" pitchFamily="34" charset="0"/>
              <a:cs typeface="Calibri" pitchFamily="34" charset="0"/>
            </a:endParaRPr>
          </a:p>
          <a:p>
            <a:pPr indent="-246063" lvl="1">
              <a:lnSpc>
                <a:spcPct val="90000"/>
              </a:lnSpc>
            </a:pPr>
            <a:endParaRPr dirty="0" lang="en-US">
              <a:latin typeface="Calibri" pitchFamily="34" charset="0"/>
              <a:cs typeface="Calibri" pitchFamily="34" charset="0"/>
            </a:endParaRPr>
          </a:p>
          <a:p>
            <a:pPr indent="-246063" lvl="2" marL="914400">
              <a:lnSpc>
                <a:spcPct val="90000"/>
              </a:lnSpc>
              <a:buFont typeface="Wingdings 2" pitchFamily="18" charset="2"/>
              <a:buNone/>
            </a:pPr>
            <a:endParaRPr dirty="0" lang="en-US">
              <a:latin typeface="Calibri" pitchFamily="34" charset="0"/>
              <a:cs typeface="Calibri" pitchFamily="34" charset="0"/>
            </a:endParaRPr>
          </a:p>
          <a:p>
            <a:pPr indent="-246063" lvl="2" marL="914400">
              <a:lnSpc>
                <a:spcPct val="90000"/>
              </a:lnSpc>
              <a:buFont typeface="Wingdings 2" pitchFamily="18" charset="2"/>
              <a:buNone/>
            </a:pPr>
            <a:endParaRPr dirty="0" lang="en-US">
              <a:latin typeface="Calibri" pitchFamily="34" charset="0"/>
              <a:cs typeface="Calibri" pitchFamily="34" charset="0"/>
            </a:endParaRPr>
          </a:p>
          <a:p>
            <a:pPr indent="-246063" lvl="2" marL="914400">
              <a:lnSpc>
                <a:spcPct val="90000"/>
              </a:lnSpc>
              <a:buFont typeface="Wingdings 2" pitchFamily="18" charset="2"/>
              <a:buNone/>
            </a:pPr>
            <a:endParaRPr dirty="0" lang="en-US">
              <a:latin typeface="Calibri" pitchFamily="34" charset="0"/>
              <a:cs typeface="Calibri" pitchFamily="34" charset="0"/>
            </a:endParaRPr>
          </a:p>
          <a:p>
            <a:pPr indent="-246063" lvl="2" marL="914400">
              <a:lnSpc>
                <a:spcPct val="90000"/>
              </a:lnSpc>
              <a:buFont typeface="Wingdings 2" pitchFamily="18" charset="2"/>
              <a:buNone/>
            </a:pPr>
            <a:endParaRPr dirty="0" i="1" lang="en-US">
              <a:solidFill>
                <a:srgbClr val="0076A3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194306" name="Object 20"/>
          <p:cNvGraphicFramePr>
            <a:graphicFrameLocks noChangeAspect="1"/>
          </p:cNvGraphicFramePr>
          <p:nvPr/>
        </p:nvGraphicFramePr>
        <p:xfrm>
          <a:off x="1703388" y="5180013"/>
          <a:ext cx="32242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_x0000_s1982" imgH="533160" imgW="1676160" progId="Equation.3">
                  <p:embed/>
                </p:oleObj>
              </mc:Choice>
              <mc:Fallback>
                <p:oleObj name="Equation" r:id="rId1" spid="" imgH="533160" imgW="1676160" progId="Equation.3">
                  <p:embed/>
                  <p:pic>
                    <p:nvPicPr>
                      <p:cNvPr id="2097164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5180013"/>
                        <a:ext cx="3224212" cy="90487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" name="Group 58"/>
          <p:cNvGrpSpPr/>
          <p:nvPr/>
        </p:nvGrpSpPr>
        <p:grpSpPr>
          <a:xfrm>
            <a:off x="1143000" y="1943100"/>
            <a:ext cx="4191000" cy="2247900"/>
            <a:chOff x="2514600" y="1333500"/>
            <a:chExt cx="4191000" cy="2247900"/>
          </a:xfrm>
        </p:grpSpPr>
        <p:sp>
          <p:nvSpPr>
            <p:cNvPr id="1048673" name="Rectangle 21"/>
            <p:cNvSpPr/>
            <p:nvPr/>
          </p:nvSpPr>
          <p:spPr>
            <a:xfrm>
              <a:off x="2514600" y="1447800"/>
              <a:ext cx="4191000" cy="2133600"/>
            </a:xfrm>
            <a:prstGeom prst="rect"/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IN"/>
            </a:p>
          </p:txBody>
        </p:sp>
        <p:sp>
          <p:nvSpPr>
            <p:cNvPr id="1048674" name="Rounded Rectangle 4"/>
            <p:cNvSpPr>
              <a:spLocks noChangeArrowheads="1"/>
            </p:cNvSpPr>
            <p:nvPr/>
          </p:nvSpPr>
          <p:spPr bwMode="auto">
            <a:xfrm>
              <a:off x="3352800" y="2501900"/>
              <a:ext cx="914400" cy="6096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25400" algn="ctr">
              <a:solidFill>
                <a:srgbClr val="085091"/>
              </a:solidFill>
              <a:round/>
              <a:headEnd/>
              <a:tailEnd/>
            </a:ln>
          </p:spPr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dirty="0" lang="en-US">
                  <a:solidFill>
                    <a:schemeClr val="lt1"/>
                  </a:solidFill>
                  <a:latin typeface="+mn-lt"/>
                  <a:ea typeface="+mn-ea"/>
                </a:rPr>
                <a:t>Table</a:t>
              </a:r>
            </a:p>
          </p:txBody>
        </p:sp>
        <p:cxnSp>
          <p:nvCxnSpPr>
            <p:cNvPr id="3145732" name="Elbow Connector 26"/>
            <p:cNvCxnSpPr>
              <a:cxnSpLocks/>
              <a:endCxn id="1048674" idx="0"/>
            </p:cNvCxnSpPr>
            <p:nvPr/>
          </p:nvCxnSpPr>
          <p:spPr>
            <a:xfrm rot="5400000">
              <a:off x="3658394" y="2348706"/>
              <a:ext cx="3048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Straight Arrow Connector 32"/>
            <p:cNvCxnSpPr>
              <a:cxnSpLocks/>
              <a:stCxn id="1048674" idx="2"/>
            </p:cNvCxnSpPr>
            <p:nvPr/>
          </p:nvCxnSpPr>
          <p:spPr>
            <a:xfrm rot="5400000">
              <a:off x="3694113" y="3236912"/>
              <a:ext cx="228600" cy="3175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75" name="Rounded Rectangle 35"/>
            <p:cNvSpPr>
              <a:spLocks noChangeArrowheads="1"/>
            </p:cNvSpPr>
            <p:nvPr/>
          </p:nvSpPr>
          <p:spPr bwMode="auto">
            <a:xfrm>
              <a:off x="5410200" y="2501900"/>
              <a:ext cx="914400" cy="6096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25400" algn="ctr">
              <a:solidFill>
                <a:srgbClr val="085091"/>
              </a:solidFill>
              <a:round/>
              <a:headEnd/>
              <a:tailEnd/>
            </a:ln>
          </p:spPr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dirty="0" lang="en-US">
                  <a:solidFill>
                    <a:schemeClr val="lt1"/>
                  </a:solidFill>
                  <a:latin typeface="+mn-lt"/>
                  <a:ea typeface="+mn-ea"/>
                </a:rPr>
                <a:t>Table</a:t>
              </a:r>
            </a:p>
          </p:txBody>
        </p:sp>
        <p:cxnSp>
          <p:nvCxnSpPr>
            <p:cNvPr id="3145734" name="Elbow Connector 38"/>
            <p:cNvCxnSpPr>
              <a:cxnSpLocks/>
              <a:endCxn id="1048675" idx="0"/>
            </p:cNvCxnSpPr>
            <p:nvPr/>
          </p:nvCxnSpPr>
          <p:spPr>
            <a:xfrm rot="5400000">
              <a:off x="5715794" y="2348706"/>
              <a:ext cx="3048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Straight Arrow Connector 40"/>
            <p:cNvCxnSpPr>
              <a:cxnSpLocks/>
              <a:stCxn id="1048675" idx="2"/>
            </p:cNvCxnSpPr>
            <p:nvPr/>
          </p:nvCxnSpPr>
          <p:spPr>
            <a:xfrm rot="5400000">
              <a:off x="5751513" y="3236912"/>
              <a:ext cx="228600" cy="3175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Elbow Connector 41"/>
            <p:cNvCxnSpPr>
              <a:cxnSpLocks/>
            </p:cNvCxnSpPr>
            <p:nvPr/>
          </p:nvCxnSpPr>
          <p:spPr>
            <a:xfrm rot="5400000">
              <a:off x="5601494" y="1618456"/>
              <a:ext cx="5334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Straight Arrow Connector 44"/>
            <p:cNvCxnSpPr>
              <a:cxnSpLocks/>
            </p:cNvCxnSpPr>
            <p:nvPr/>
          </p:nvCxnSpPr>
          <p:spPr>
            <a:xfrm>
              <a:off x="5270500" y="2032000"/>
              <a:ext cx="381000" cy="1588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8" name="Elbow Connector 45"/>
            <p:cNvCxnSpPr>
              <a:cxnSpLocks/>
            </p:cNvCxnSpPr>
            <p:nvPr/>
          </p:nvCxnSpPr>
          <p:spPr>
            <a:xfrm rot="5400000">
              <a:off x="3544094" y="1599406"/>
              <a:ext cx="533400" cy="1588"/>
            </a:xfrm>
            <a:prstGeom prst="bentConnector3">
              <a:avLst>
                <a:gd name="adj1" fmla="val 5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50"/>
            <p:cNvGrpSpPr/>
            <p:nvPr/>
          </p:nvGrpSpPr>
          <p:grpSpPr>
            <a:xfrm>
              <a:off x="5670550" y="1879600"/>
              <a:ext cx="381000" cy="330200"/>
              <a:chOff x="5746750" y="1879600"/>
              <a:chExt cx="381000" cy="330200"/>
            </a:xfrm>
          </p:grpSpPr>
          <p:sp>
            <p:nvSpPr>
              <p:cNvPr id="1048676" name="Oval 27"/>
              <p:cNvSpPr/>
              <p:nvPr/>
            </p:nvSpPr>
            <p:spPr>
              <a:xfrm>
                <a:off x="5746750" y="1879600"/>
                <a:ext cx="381000" cy="304800"/>
              </a:xfrm>
              <a:prstGeom prst="ellipse"/>
              <a:solidFill>
                <a:schemeClr val="bg2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cxnSp>
            <p:nvCxnSpPr>
              <p:cNvPr id="3145739" name="Straight Connector 47"/>
              <p:cNvCxnSpPr>
                <a:cxnSpLocks/>
                <a:stCxn id="1048676" idx="0"/>
              </p:cNvCxnSpPr>
              <p:nvPr/>
            </p:nvCxnSpPr>
            <p:spPr>
              <a:xfrm rot="16200000" flipH="1">
                <a:off x="5775325" y="2041525"/>
                <a:ext cx="330200" cy="6350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0" name="Straight Connector 49"/>
              <p:cNvCxnSpPr>
                <a:cxnSpLocks/>
                <a:stCxn id="1048676" idx="2"/>
                <a:endCxn id="1048676" idx="6"/>
              </p:cNvCxnSpPr>
              <p:nvPr/>
            </p:nvCxnSpPr>
            <p:spPr>
              <a:xfrm rot="10800000" flipH="1">
                <a:off x="5746750" y="2032000"/>
                <a:ext cx="381000" cy="1588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51"/>
            <p:cNvGrpSpPr/>
            <p:nvPr/>
          </p:nvGrpSpPr>
          <p:grpSpPr>
            <a:xfrm>
              <a:off x="3619500" y="1879600"/>
              <a:ext cx="381000" cy="330200"/>
              <a:chOff x="5746750" y="1879600"/>
              <a:chExt cx="381000" cy="330200"/>
            </a:xfrm>
          </p:grpSpPr>
          <p:sp>
            <p:nvSpPr>
              <p:cNvPr id="1048677" name="Oval 52"/>
              <p:cNvSpPr/>
              <p:nvPr/>
            </p:nvSpPr>
            <p:spPr>
              <a:xfrm>
                <a:off x="5746750" y="1879600"/>
                <a:ext cx="381000" cy="304800"/>
              </a:xfrm>
              <a:prstGeom prst="ellipse"/>
              <a:solidFill>
                <a:schemeClr val="bg2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cxnSp>
            <p:nvCxnSpPr>
              <p:cNvPr id="3145741" name="Straight Connector 53"/>
              <p:cNvCxnSpPr>
                <a:cxnSpLocks/>
                <a:stCxn id="1048677" idx="0"/>
              </p:cNvCxnSpPr>
              <p:nvPr/>
            </p:nvCxnSpPr>
            <p:spPr>
              <a:xfrm rot="16200000" flipH="1">
                <a:off x="5775325" y="2041525"/>
                <a:ext cx="330200" cy="6350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2" name="Straight Connector 54"/>
              <p:cNvCxnSpPr>
                <a:cxnSpLocks/>
                <a:stCxn id="1048677" idx="2"/>
                <a:endCxn id="1048677" idx="6"/>
              </p:cNvCxnSpPr>
              <p:nvPr/>
            </p:nvCxnSpPr>
            <p:spPr>
              <a:xfrm rot="10800000" flipH="1">
                <a:off x="5746750" y="2032000"/>
                <a:ext cx="381000" cy="1588"/>
              </a:xfrm>
              <a:prstGeom prst="line"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45743" name="Straight Arrow Connector 55"/>
            <p:cNvCxnSpPr>
              <a:cxnSpLocks/>
            </p:cNvCxnSpPr>
            <p:nvPr/>
          </p:nvCxnSpPr>
          <p:spPr>
            <a:xfrm>
              <a:off x="3200400" y="2027237"/>
              <a:ext cx="381000" cy="1588"/>
            </a:xfrm>
            <a:prstGeom prst="straightConnector1"/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8" name="Content Placeholder 2"/>
          <p:cNvSpPr txBox="1"/>
          <p:nvPr/>
        </p:nvSpPr>
        <p:spPr bwMode="auto">
          <a:xfrm>
            <a:off x="5181600" y="4800600"/>
            <a:ext cx="3962400" cy="1371600"/>
          </a:xfrm>
          <a:prstGeom prst="rect"/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algn="l" defTabSz="914400" eaLnBrk="0" fontAlgn="base" hangingPunct="0" indent="-246063" latinLnBrk="0" lvl="1" marL="639763" marR="0" rtl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None/>
            </a:pPr>
            <a:r>
              <a:rPr baseline="0" b="0" cap="none" dirty="0" sz="24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ＭＳ Ｐゴシック" charset="-128"/>
                <a:cs typeface="Calibri" pitchFamily="34" charset="0"/>
              </a:rPr>
              <a:t>If cache miss (more time)</a:t>
            </a:r>
            <a:r>
              <a:rPr baseline="0" b="0" cap="none" dirty="0" sz="28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ＭＳ Ｐゴシック" charset="-128"/>
                <a:cs typeface="Calibri" pitchFamily="34" charset="0"/>
              </a:rPr>
              <a:t>:</a:t>
            </a:r>
          </a:p>
          <a:p>
            <a:pPr algn="l" defTabSz="914400" eaLnBrk="0" fontAlgn="base" hangingPunct="0" indent="-246063" latinLnBrk="0" lvl="1" marL="639763" marR="0" rtl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Char char="◦"/>
            </a:pPr>
            <a:endParaRPr baseline="0" b="0" cap="none" dirty="0" sz="28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Calibri" pitchFamily="34" charset="0"/>
            </a:endParaRPr>
          </a:p>
          <a:p>
            <a:pPr algn="l" defTabSz="914400" eaLnBrk="0" fontAlgn="base" hangingPunct="0" indent="-246063" latinLnBrk="0" lvl="1" marL="639763" marR="0" rtl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itchFamily="34" charset="0"/>
              <a:buChar char="◦"/>
            </a:pPr>
            <a:endParaRPr baseline="0" b="0" cap="none" dirty="0" sz="28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Calibri" pitchFamily="34" charset="0"/>
            </a:endParaRPr>
          </a:p>
          <a:p>
            <a:pPr algn="l" defTabSz="914400" eaLnBrk="0" fontAlgn="base" hangingPunct="0" indent="-246063" latinLnBrk="0" lvl="2" marL="914400" marR="0" rtl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</a:pPr>
            <a:endParaRPr baseline="0" b="0" cap="none" dirty="0" sz="24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Calibri" pitchFamily="34" charset="0"/>
            </a:endParaRPr>
          </a:p>
          <a:p>
            <a:pPr algn="l" defTabSz="914400" eaLnBrk="0" fontAlgn="base" hangingPunct="0" indent="-246063" latinLnBrk="0" lvl="2" marL="914400" marR="0" rtl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</a:pPr>
            <a:endParaRPr baseline="0" b="0" cap="none" dirty="0" sz="24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Calibri" pitchFamily="34" charset="0"/>
            </a:endParaRPr>
          </a:p>
          <a:p>
            <a:pPr algn="l" defTabSz="914400" eaLnBrk="0" fontAlgn="base" hangingPunct="0" indent="-246063" latinLnBrk="0" lvl="2" marL="914400" marR="0" rtl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</a:pPr>
            <a:endParaRPr baseline="0" b="0" cap="none" dirty="0" sz="24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Calibri" pitchFamily="34" charset="0"/>
            </a:endParaRPr>
          </a:p>
          <a:p>
            <a:pPr algn="l" defTabSz="914400" eaLnBrk="0" fontAlgn="base" hangingPunct="0" indent="-246063" latinLnBrk="0" lvl="2" marL="914400" marR="0" rtl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</a:pPr>
            <a:endParaRPr baseline="0" b="0" cap="none" dirty="0" sz="2400" i="1" kern="1200" kumimoji="0" lang="en-US" noProof="0" normalizeH="0" spc="0" strike="noStrike" u="none">
              <a:ln>
                <a:noFill/>
              </a:ln>
              <a:solidFill>
                <a:srgbClr val="0076A3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Calibri" pitchFamily="34" charset="0"/>
            </a:endParaRPr>
          </a:p>
        </p:txBody>
      </p:sp>
      <p:graphicFrame>
        <p:nvGraphicFramePr>
          <p:cNvPr id="4194307" name="Object 5"/>
          <p:cNvGraphicFramePr>
            <a:graphicFrameLocks noChangeAspect="1"/>
          </p:cNvGraphicFramePr>
          <p:nvPr/>
        </p:nvGraphicFramePr>
        <p:xfrm>
          <a:off x="5386388" y="5257800"/>
          <a:ext cx="32226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spid="_x0000_s1983" imgH="533160" imgW="1676160" progId="Equation.3">
                  <p:embed/>
                </p:oleObj>
              </mc:Choice>
              <mc:Fallback>
                <p:oleObj name="Equation" r:id="rId3" spid="" imgH="533160" imgW="1676160" progId="Equation.3">
                  <p:embed/>
                  <p:pic>
                    <p:nvPicPr>
                      <p:cNvPr id="2097165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388" y="5257800"/>
                        <a:ext cx="3222625" cy="90487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9" name="Rectangle 59"/>
          <p:cNvSpPr/>
          <p:nvPr/>
        </p:nvSpPr>
        <p:spPr>
          <a:xfrm>
            <a:off x="7086600" y="2590800"/>
            <a:ext cx="1905000" cy="9144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lang="en-US"/>
              <a:t>(Adversary)</a:t>
            </a:r>
          </a:p>
        </p:txBody>
      </p:sp>
      <p:pic>
        <p:nvPicPr>
          <p:cNvPr id="2097166" name="Picture 2" descr="http://t3.gstatic.com/images?q=tbn:ANd9GcRvX_LBmk7ZApybE_rucyWKhDmxz9XAyholSdK4RPkLCeGG1o1I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6248400" y="2056490"/>
            <a:ext cx="600075" cy="762910"/>
          </a:xfrm>
          <a:prstGeom prst="rect"/>
          <a:noFill/>
        </p:spPr>
      </p:pic>
      <p:cxnSp>
        <p:nvCxnSpPr>
          <p:cNvPr id="3145744" name="Straight Arrow Connector 61"/>
          <p:cNvCxnSpPr>
            <a:cxnSpLocks/>
          </p:cNvCxnSpPr>
          <p:nvPr/>
        </p:nvCxnSpPr>
        <p:spPr>
          <a:xfrm rot="10800000">
            <a:off x="5334000" y="3276600"/>
            <a:ext cx="1828800" cy="1588"/>
          </a:xfrm>
          <a:prstGeom prst="straightConnector1"/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Straight Arrow Connector 62"/>
          <p:cNvCxnSpPr>
            <a:cxnSpLocks/>
          </p:cNvCxnSpPr>
          <p:nvPr/>
        </p:nvCxnSpPr>
        <p:spPr>
          <a:xfrm>
            <a:off x="5334000" y="2819400"/>
            <a:ext cx="1752600" cy="1588"/>
          </a:xfrm>
          <a:prstGeom prst="straightConnector1"/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0" name="Rectangle 64"/>
          <p:cNvSpPr/>
          <p:nvPr/>
        </p:nvSpPr>
        <p:spPr>
          <a:xfrm>
            <a:off x="2248241" y="1371600"/>
            <a:ext cx="1903085" cy="369332"/>
          </a:xfrm>
          <a:prstGeom prst="rect"/>
        </p:spPr>
        <p:txBody>
          <a:bodyPr wrap="none">
            <a:spAutoFit/>
          </a:bodyPr>
          <a:p>
            <a:pPr algn="ctr"/>
            <a:r>
              <a:rPr b="1" dirty="0" lang="en-US"/>
              <a:t>Part of a Cipher</a:t>
            </a:r>
          </a:p>
        </p:txBody>
      </p:sp>
      <p:sp>
        <p:nvSpPr>
          <p:cNvPr id="1048681" name="TextBox 33"/>
          <p:cNvSpPr txBox="1">
            <a:spLocks noChangeArrowheads="1"/>
          </p:cNvSpPr>
          <p:nvPr/>
        </p:nvSpPr>
        <p:spPr bwMode="auto">
          <a:xfrm>
            <a:off x="5713412" y="3200400"/>
            <a:ext cx="382588" cy="369888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r>
              <a:rPr dirty="0" lang="en-US">
                <a:latin typeface="Calibri" pitchFamily="34" charset="0"/>
              </a:rPr>
              <a:t>P</a:t>
            </a:r>
            <a:r>
              <a:rPr baseline="-25000" dirty="0" lang="en-US">
                <a:latin typeface="Calibri" pitchFamily="34" charset="0"/>
              </a:rPr>
              <a:t>0</a:t>
            </a:r>
          </a:p>
        </p:txBody>
      </p:sp>
      <p:sp>
        <p:nvSpPr>
          <p:cNvPr id="1048682" name="TextBox 41"/>
          <p:cNvSpPr txBox="1">
            <a:spLocks noChangeArrowheads="1"/>
          </p:cNvSpPr>
          <p:nvPr/>
        </p:nvSpPr>
        <p:spPr bwMode="auto">
          <a:xfrm>
            <a:off x="5929312" y="3200400"/>
            <a:ext cx="471488" cy="369332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r>
              <a:rPr dirty="0" lang="en-US">
                <a:latin typeface="Calibri" pitchFamily="34" charset="0"/>
              </a:rPr>
              <a:t>,P</a:t>
            </a:r>
            <a:r>
              <a:rPr baseline="-25000" dirty="0" lang="en-US">
                <a:latin typeface="Calibri" pitchFamily="34" charset="0"/>
              </a:rPr>
              <a:t>4</a:t>
            </a:r>
          </a:p>
        </p:txBody>
      </p:sp>
      <p:graphicFrame>
        <p:nvGraphicFramePr>
          <p:cNvPr id="4194308" name="Object 1"/>
          <p:cNvGraphicFramePr>
            <a:graphicFrameLocks noChangeAspect="1"/>
          </p:cNvGraphicFramePr>
          <p:nvPr/>
        </p:nvGraphicFramePr>
        <p:xfrm>
          <a:off x="2435225" y="2736850"/>
          <a:ext cx="9763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spid="_x0000_s1984" imgH="228600" imgW="507960" progId="Equation.3">
                  <p:embed/>
                </p:oleObj>
              </mc:Choice>
              <mc:Fallback>
                <p:oleObj name="Equation" r:id="rId6" spid="" imgH="228600" imgW="507960" progId="Equation.3">
                  <p:embed/>
                  <p:pic>
                    <p:nvPicPr>
                      <p:cNvPr id="2097167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2736850"/>
                        <a:ext cx="976312" cy="38735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9" name="Object 3"/>
          <p:cNvGraphicFramePr>
            <a:graphicFrameLocks noChangeAspect="1"/>
          </p:cNvGraphicFramePr>
          <p:nvPr/>
        </p:nvGraphicFramePr>
        <p:xfrm>
          <a:off x="4492625" y="2735263"/>
          <a:ext cx="976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spid="_x0000_s1985" imgH="215640" imgW="507960" progId="Equation.3">
                  <p:embed/>
                </p:oleObj>
              </mc:Choice>
              <mc:Fallback>
                <p:oleObj name="Equation" r:id="rId8" spid="" imgH="215640" imgW="507960" progId="Equation.3">
                  <p:embed/>
                  <p:pic>
                    <p:nvPicPr>
                      <p:cNvPr id="2097168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2735263"/>
                        <a:ext cx="976313" cy="36512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0" name="Object 5"/>
          <p:cNvGraphicFramePr>
            <a:graphicFrameLocks noChangeAspect="1"/>
          </p:cNvGraphicFramePr>
          <p:nvPr/>
        </p:nvGraphicFramePr>
        <p:xfrm>
          <a:off x="4371975" y="1627704"/>
          <a:ext cx="3175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spid="_x0000_s1986" imgH="215640" imgW="164880" progId="Equation.3">
                  <p:embed/>
                </p:oleObj>
              </mc:Choice>
              <mc:Fallback>
                <p:oleObj name="Equation" r:id="rId10" spid="" imgH="215640" imgW="164880" progId="Equation.3">
                  <p:embed/>
                  <p:pic>
                    <p:nvPicPr>
                      <p:cNvPr id="2097169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627704"/>
                        <a:ext cx="317500" cy="36512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Object 6"/>
          <p:cNvGraphicFramePr>
            <a:graphicFrameLocks noChangeAspect="1"/>
          </p:cNvGraphicFramePr>
          <p:nvPr/>
        </p:nvGraphicFramePr>
        <p:xfrm>
          <a:off x="2311400" y="1624013"/>
          <a:ext cx="3175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spid="_x0000_s1987" imgH="228600" imgW="164880" progId="Equation.3">
                  <p:embed/>
                </p:oleObj>
              </mc:Choice>
              <mc:Fallback>
                <p:oleObj name="Equation" r:id="rId12" spid="" imgH="228600" imgW="164880" progId="Equation.3">
                  <p:embed/>
                  <p:pic>
                    <p:nvPicPr>
                      <p:cNvPr id="209717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1624013"/>
                        <a:ext cx="317500" cy="385762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2" name="Object 7"/>
          <p:cNvGraphicFramePr>
            <a:graphicFrameLocks noChangeAspect="1"/>
          </p:cNvGraphicFramePr>
          <p:nvPr/>
        </p:nvGraphicFramePr>
        <p:xfrm>
          <a:off x="1565275" y="2322512"/>
          <a:ext cx="4159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spid="_x0000_s1988" imgH="228600" imgW="215640" progId="Equation.3">
                  <p:embed/>
                </p:oleObj>
              </mc:Choice>
              <mc:Fallback>
                <p:oleObj name="Equation" r:id="rId14" spid="" imgH="228600" imgW="215640" progId="Equation.3">
                  <p:embed/>
                  <p:pic>
                    <p:nvPicPr>
                      <p:cNvPr id="2097171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2322512"/>
                        <a:ext cx="415925" cy="344488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3" name="Object 8"/>
          <p:cNvGraphicFramePr>
            <a:graphicFrameLocks noChangeAspect="1"/>
          </p:cNvGraphicFramePr>
          <p:nvPr/>
        </p:nvGraphicFramePr>
        <p:xfrm>
          <a:off x="3641725" y="2332038"/>
          <a:ext cx="4159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spid="_x0000_s1989" imgH="215640" imgW="215640" progId="Equation.3">
                  <p:embed/>
                </p:oleObj>
              </mc:Choice>
              <mc:Fallback>
                <p:oleObj name="Equation" r:id="rId16" spid="" imgH="215640" imgW="215640" progId="Equation.3">
                  <p:embed/>
                  <p:pic>
                    <p:nvPicPr>
                      <p:cNvPr id="2097172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2332038"/>
                        <a:ext cx="415925" cy="32702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Conclusions</a:t>
            </a:r>
          </a:p>
        </p:txBody>
      </p:sp>
      <p:sp>
        <p:nvSpPr>
          <p:cNvPr id="1049129" name="Content Placeholder 2"/>
          <p:cNvSpPr>
            <a:spLocks noGrp="1"/>
          </p:cNvSpPr>
          <p:nvPr>
            <p:ph idx="1"/>
          </p:nvPr>
        </p:nvSpPr>
        <p:spPr>
          <a:xfrm>
            <a:off x="1435100" y="1253341"/>
            <a:ext cx="7499350" cy="4800600"/>
          </a:xfrm>
        </p:spPr>
        <p:txBody>
          <a:bodyPr/>
          <a:p>
            <a:r>
              <a:rPr dirty="0" sz="2000" lang="en-US"/>
              <a:t>Micro-architectural attacks encompasses the intersection of architecture and computer security.</a:t>
            </a:r>
          </a:p>
          <a:p>
            <a:r>
              <a:rPr dirty="0" sz="2000" lang="en-US"/>
              <a:t>Architectures have been developed to enhance performance:</a:t>
            </a:r>
          </a:p>
          <a:p>
            <a:pPr lvl="1"/>
            <a:r>
              <a:rPr dirty="0" sz="1800" lang="en-US"/>
              <a:t>Cache memories</a:t>
            </a:r>
          </a:p>
          <a:p>
            <a:pPr lvl="1"/>
            <a:r>
              <a:rPr dirty="0" sz="1800" lang="en-US" err="1"/>
              <a:t>Prefetchers</a:t>
            </a:r>
            <a:r>
              <a:rPr dirty="0" sz="1800" lang="en-US"/>
              <a:t> </a:t>
            </a:r>
          </a:p>
          <a:p>
            <a:pPr lvl="1"/>
            <a:r>
              <a:rPr dirty="0" sz="1800" lang="en-US"/>
              <a:t>Out of order execution</a:t>
            </a:r>
          </a:p>
          <a:p>
            <a:r>
              <a:rPr dirty="0" sz="2200" lang="en-US"/>
              <a:t>However leakage due to architecture is not yet a guideline for design.</a:t>
            </a:r>
          </a:p>
          <a:p>
            <a:r>
              <a:rPr dirty="0" sz="2000" lang="en-US"/>
              <a:t>More attacks are emerging and security is getting to be a game changer: Design-for-Security along with other objectives like performance, power, energy.</a:t>
            </a:r>
          </a:p>
          <a:p>
            <a:endParaRPr dirty="0" sz="2000" lang="en-US"/>
          </a:p>
        </p:txBody>
      </p:sp>
      <p:sp>
        <p:nvSpPr>
          <p:cNvPr id="1049130" name="Rectangle 3"/>
          <p:cNvSpPr/>
          <p:nvPr/>
        </p:nvSpPr>
        <p:spPr>
          <a:xfrm>
            <a:off x="1295400" y="5334000"/>
            <a:ext cx="7543800" cy="738664"/>
          </a:xfrm>
          <a:prstGeom prst="rect"/>
        </p:spPr>
        <p:txBody>
          <a:bodyPr wrap="square">
            <a:spAutoFit/>
          </a:bodyPr>
          <a:p>
            <a:endParaRPr b="1" dirty="0" sz="1400" i="1" lang="en-US">
              <a:solidFill>
                <a:srgbClr val="0000FF"/>
              </a:solidFill>
              <a:sym typeface="Wingdings"/>
            </a:endParaRPr>
          </a:p>
          <a:p>
            <a:pPr lvl="1"/>
            <a:r>
              <a:rPr b="1" dirty="0" sz="1400" i="1" lang="en-US">
                <a:solidFill>
                  <a:srgbClr val="0000FF"/>
                </a:solidFill>
                <a:sym typeface="Wingdings"/>
              </a:rPr>
              <a:t>Good time to think of clean paper designs for secured computer architecture </a:t>
            </a:r>
          </a:p>
          <a:p>
            <a:pPr lvl="1"/>
            <a:r>
              <a:rPr b="1" dirty="0" sz="1400" i="1" lang="en-US">
                <a:solidFill>
                  <a:srgbClr val="0000FF"/>
                </a:solidFill>
                <a:sym typeface="Wingdings"/>
              </a:rPr>
              <a:t>RISC-V is a good open source platform to experiment.</a:t>
            </a:r>
            <a:endParaRPr b="1" dirty="0" sz="1400" i="1" lang="en-US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dissolve/>
  </p:transition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497763" cy="1143000"/>
          </a:xfrm>
        </p:spPr>
        <p:txBody>
          <a:bodyPr/>
          <a:p>
            <a:r>
              <a:rPr b="1" sz="3900" i="1" lang="en-US">
                <a:solidFill>
                  <a:srgbClr val="FF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typeface="Cambria" charset="0"/>
              </a:rPr>
              <a:t>Thank You for your attention!!</a:t>
            </a:r>
          </a:p>
        </p:txBody>
      </p:sp>
      <p:pic>
        <p:nvPicPr>
          <p:cNvPr id="209725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66800" y="1270000"/>
            <a:ext cx="2438400" cy="2438400"/>
          </a:xfrm>
          <a:prstGeom prst="rect"/>
        </p:spPr>
      </p:pic>
      <p:pic>
        <p:nvPicPr>
          <p:cNvPr id="2097251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676400" y="3809657"/>
            <a:ext cx="6362700" cy="2138950"/>
          </a:xfrm>
          <a:prstGeom prst="rect"/>
          <a:ln>
            <a:solidFill>
              <a:schemeClr val="tx1"/>
            </a:solidFill>
          </a:ln>
        </p:spPr>
      </p:pic>
      <p:pic>
        <p:nvPicPr>
          <p:cNvPr id="2097252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3536948" y="2033081"/>
            <a:ext cx="5294489" cy="1013838"/>
          </a:xfrm>
          <a:prstGeom prst="rect"/>
          <a:ln>
            <a:solidFill>
              <a:schemeClr val="tx1"/>
            </a:solidFill>
          </a:ln>
        </p:spPr>
      </p:pic>
      <p:sp>
        <p:nvSpPr>
          <p:cNvPr id="1049132" name="TextBox 7"/>
          <p:cNvSpPr txBox="1"/>
          <p:nvPr/>
        </p:nvSpPr>
        <p:spPr>
          <a:xfrm>
            <a:off x="1295400" y="6025150"/>
            <a:ext cx="7536037" cy="584775"/>
          </a:xfrm>
          <a:prstGeom prst="rect"/>
          <a:solidFill>
            <a:schemeClr val="bg2"/>
          </a:solidFill>
          <a:ln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dirty="0" sz="1600" lang="en-US"/>
              <a:t>Ref: Viewpoint, By Leah Hoffmann Communications of the ACM, June 2018, Vol. 61 No. 6, Pages 104-ff10.1145/3204453 .</a:t>
            </a:r>
          </a:p>
        </p:txBody>
      </p:sp>
      <p:sp>
        <p:nvSpPr>
          <p:cNvPr id="1049133" name="Rectangle 8"/>
          <p:cNvSpPr/>
          <p:nvPr/>
        </p:nvSpPr>
        <p:spPr>
          <a:xfrm>
            <a:off x="1676400" y="4800600"/>
            <a:ext cx="6172200" cy="533400"/>
          </a:xfrm>
          <a:prstGeom prst="rect"/>
          <a:solidFill>
            <a:schemeClr val="accent1">
              <a:alpha val="20000"/>
            </a:schemeClr>
          </a:solidFill>
          <a:ln w="158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Ovr>
    <a:masterClrMapping/>
  </p:clrMapOvr>
  <p:transition>
    <p:dissolve/>
  </p:transition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1" name="CustomShape 1"/>
          <p:cNvSpPr/>
          <p:nvPr/>
        </p:nvSpPr>
        <p:spPr>
          <a:xfrm>
            <a:off x="1066680" y="6095880"/>
            <a:ext cx="7391160" cy="364680"/>
          </a:xfrm>
          <a:prstGeom prst="rect"/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0" dirty="0" sz="1800" lang="en-SG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Please visit us at: </a:t>
            </a:r>
            <a:r>
              <a:rPr dirty="0" lang="en-SG" spc="-1">
                <a:solidFill>
                  <a:srgbClr val="000000"/>
                </a:solidFill>
                <a:ea typeface="ＭＳ Ｐゴシック"/>
              </a:rPr>
              <a:t>https://</a:t>
            </a:r>
            <a:r>
              <a:rPr dirty="0" lang="en-SG" spc="-1" err="1">
                <a:solidFill>
                  <a:srgbClr val="000000"/>
                </a:solidFill>
                <a:ea typeface="ＭＳ Ｐゴシック"/>
              </a:rPr>
              <a:t>www.isical.ac.in</a:t>
            </a:r>
            <a:r>
              <a:rPr dirty="0" lang="en-SG" spc="-1">
                <a:solidFill>
                  <a:srgbClr val="000000"/>
                </a:solidFill>
                <a:ea typeface="ＭＳ Ｐゴシック"/>
              </a:rPr>
              <a:t>/~space2019/</a:t>
            </a:r>
            <a:r>
              <a:rPr dirty="0" lang="en-SG" spc="-1" err="1">
                <a:solidFill>
                  <a:srgbClr val="000000"/>
                </a:solidFill>
                <a:ea typeface="ＭＳ Ｐゴシック"/>
              </a:rPr>
              <a:t>index.html</a:t>
            </a:r>
            <a:endParaRPr b="0" dirty="0" sz="1800" lang="en-SG" spc="-1" strike="noStrike">
              <a:latin typeface="Arial"/>
            </a:endParaRPr>
          </a:p>
        </p:txBody>
      </p:sp>
      <p:pic>
        <p:nvPicPr>
          <p:cNvPr id="20972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081096" y="228599"/>
            <a:ext cx="6310304" cy="5855911"/>
          </a:xfrm>
          <a:prstGeom prst="rect"/>
        </p:spPr>
      </p:pic>
      <p:pic>
        <p:nvPicPr>
          <p:cNvPr id="2097254" name="Picture 5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639100" y="4495800"/>
            <a:ext cx="2666520" cy="1211400"/>
          </a:xfrm>
          <a:prstGeom prst="rect"/>
          <a:ln>
            <a:noFill/>
          </a:ln>
        </p:spPr>
      </p:pic>
      <p:sp>
        <p:nvSpPr>
          <p:cNvPr id="1049142" name="CustomShape 2"/>
          <p:cNvSpPr/>
          <p:nvPr/>
        </p:nvSpPr>
        <p:spPr>
          <a:xfrm>
            <a:off x="6701571" y="3455763"/>
            <a:ext cx="2285640" cy="639000"/>
          </a:xfrm>
          <a:prstGeom prst="rect"/>
          <a:solidFill>
            <a:schemeClr val="bg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sz="1800" lang="en-SG" spc="-1" strike="noStrike">
                <a:solidFill>
                  <a:srgbClr val="0000FF"/>
                </a:solidFill>
                <a:latin typeface="Arial"/>
                <a:ea typeface="ＭＳ Ｐゴシック"/>
              </a:rPr>
              <a:t>Proceedings in Springer LNCS</a:t>
            </a:r>
            <a:endParaRPr b="0" sz="1800" lang="en-SG" spc="-1" strike="noStrike">
              <a:latin typeface="Arial"/>
            </a:endParaRPr>
          </a:p>
        </p:txBody>
      </p:sp>
    </p:spTree>
  </p:cSld>
  <p:clrMapOvr>
    <a:masterClrMapping/>
  </p:clrMapOvr>
  <p:transition>
    <p:dissolve/>
  </p:transition>
  <p:timing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Title 1"/>
          <p:cNvSpPr>
            <a:spLocks noGrp="1"/>
          </p:cNvSpPr>
          <p:nvPr>
            <p:ph type="ctrTitle"/>
          </p:nvPr>
        </p:nvSpPr>
        <p:spPr>
          <a:xfrm>
            <a:off x="838200" y="381000"/>
            <a:ext cx="8382000" cy="765282"/>
          </a:xfrm>
        </p:spPr>
        <p:txBody>
          <a:bodyPr>
            <a:noAutofit/>
          </a:bodyPr>
          <a:p>
            <a:r>
              <a:rPr dirty="0" lang="en-US"/>
              <a:t/>
            </a:r>
            <a:br>
              <a:rPr dirty="0" lang="en-US"/>
            </a:br>
            <a:r>
              <a:rPr dirty="0" lang="en-US"/>
              <a:t>Textbook on Hardware Security</a:t>
            </a:r>
            <a:endParaRPr dirty="0" lang="en-IN"/>
          </a:p>
        </p:txBody>
      </p:sp>
      <p:sp>
        <p:nvSpPr>
          <p:cNvPr id="1049144" name="Subtitle 2"/>
          <p:cNvSpPr>
            <a:spLocks noGrp="1"/>
          </p:cNvSpPr>
          <p:nvPr>
            <p:ph type="subTitle" idx="1"/>
          </p:nvPr>
        </p:nvSpPr>
        <p:spPr>
          <a:xfrm>
            <a:off x="4069217" y="1295400"/>
            <a:ext cx="5105400" cy="4648200"/>
          </a:xfrm>
        </p:spPr>
        <p:txBody>
          <a:bodyPr/>
          <a:p>
            <a:r>
              <a:rPr dirty="0" sz="1600" lang="en-US"/>
              <a:t>"… an excellent job introducing the field of hardware security. It is a good source for upper undergraduates, postgraduates, and practitioners. The book does not need to be read cover to cover, and a select subset of chapters can form an undergraduate or graduate course in hardware security. … an excellent reference and can help graduate students move quickly to the frontiers of research. With its 432 references, the book helps direct readers who want to explore a specific topic in more detail."</a:t>
            </a:r>
          </a:p>
          <a:p>
            <a:r>
              <a:rPr dirty="0" sz="1600" lang="en-US"/>
              <a:t>—Computing Reviews, April 2015</a:t>
            </a:r>
          </a:p>
          <a:p>
            <a:endParaRPr dirty="0" sz="1600" lang="en-US"/>
          </a:p>
          <a:p>
            <a:r>
              <a:rPr b="1" dirty="0" sz="1400" lang="en-US">
                <a:solidFill>
                  <a:srgbClr val="0000FF"/>
                </a:solidFill>
              </a:rPr>
              <a:t>Mentioned in the global bestseller list for 2015:</a:t>
            </a:r>
          </a:p>
          <a:p>
            <a:r>
              <a:rPr b="1" dirty="0" sz="1400" lang="en-US">
                <a:solidFill>
                  <a:srgbClr val="0000FF"/>
                </a:solidFill>
              </a:rPr>
              <a:t>http://</a:t>
            </a:r>
            <a:r>
              <a:rPr b="1" dirty="0" sz="1400" lang="en-US" err="1">
                <a:solidFill>
                  <a:srgbClr val="0000FF"/>
                </a:solidFill>
              </a:rPr>
              <a:t>reviews.libraryjournal.com</a:t>
            </a:r>
            <a:r>
              <a:rPr b="1" dirty="0" sz="1400" lang="en-US">
                <a:solidFill>
                  <a:srgbClr val="0000FF"/>
                </a:solidFill>
              </a:rPr>
              <a:t>/2015/05/best-sellers/computer-science-may-2015-best-sellers/</a:t>
            </a:r>
            <a:endParaRPr b="1" dirty="0" sz="1400" lang="en-IN">
              <a:solidFill>
                <a:srgbClr val="0000FF"/>
              </a:solidFill>
            </a:endParaRPr>
          </a:p>
        </p:txBody>
      </p:sp>
      <p:pic>
        <p:nvPicPr>
          <p:cNvPr id="2097255" name="Picture 4" descr="CRCPress.jpg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143000" y="1295400"/>
            <a:ext cx="2743200" cy="4124347"/>
          </a:xfrm>
          <a:prstGeom prst="rect"/>
        </p:spPr>
      </p:pic>
    </p:spTree>
  </p:cSld>
  <p:clrMapOvr>
    <a:masterClrMapping/>
  </p:clrMapOvr>
  <p:transition>
    <p:dissolve/>
  </p:transition>
  <p:timing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Text Book on Timing Attacks</a:t>
            </a:r>
          </a:p>
        </p:txBody>
      </p:sp>
      <p:pic>
        <p:nvPicPr>
          <p:cNvPr id="2097256" name="Picture 2" descr="Springer.tif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524000" y="1600200"/>
            <a:ext cx="2520696" cy="3797808"/>
          </a:xfrm>
          <a:prstGeom prst="rect"/>
        </p:spPr>
      </p:pic>
      <p:sp>
        <p:nvSpPr>
          <p:cNvPr id="1049146" name="TextBox 3"/>
          <p:cNvSpPr txBox="1"/>
          <p:nvPr/>
        </p:nvSpPr>
        <p:spPr>
          <a:xfrm>
            <a:off x="4648200" y="1615440"/>
            <a:ext cx="3962400" cy="369331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i="1" lang="en-US"/>
              <a:t>Discusses various timing attack algorithms in detail allowing readers to reconstruct the attack.</a:t>
            </a:r>
          </a:p>
          <a:p>
            <a:endParaRPr dirty="0" i="1" lang="en-US"/>
          </a:p>
          <a:p>
            <a:r>
              <a:rPr dirty="0" i="1" lang="en-US"/>
              <a:t>Presents the application of timing attacks on remote systems and cloud environments.</a:t>
            </a:r>
          </a:p>
          <a:p>
            <a:endParaRPr dirty="0" i="1" lang="en-US"/>
          </a:p>
          <a:p>
            <a:r>
              <a:rPr dirty="0" i="1" lang="en-US"/>
              <a:t>Examines information leakage models that would help quantify leakage in a covert timing channel</a:t>
            </a:r>
          </a:p>
          <a:p>
            <a:endParaRPr dirty="0" lang="en-US"/>
          </a:p>
          <a:p>
            <a:endParaRPr dirty="0" lang="en-US"/>
          </a:p>
        </p:txBody>
      </p:sp>
    </p:spTree>
  </p:cSld>
  <p:clrMapOvr>
    <a:masterClrMapping/>
  </p:clrMapOvr>
  <p:transition advClick="0" advTm="8000">
    <p:dissolve/>
  </p:transition>
  <p:timing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Text Book on Fault Attacks</a:t>
            </a:r>
          </a:p>
        </p:txBody>
      </p:sp>
      <p:pic>
        <p:nvPicPr>
          <p:cNvPr id="209725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371600" y="1524000"/>
            <a:ext cx="3187700" cy="4250267"/>
          </a:xfrm>
          <a:prstGeom prst="rect"/>
        </p:spPr>
      </p:pic>
      <p:sp>
        <p:nvSpPr>
          <p:cNvPr id="1049148" name="TextBox 3"/>
          <p:cNvSpPr txBox="1"/>
          <p:nvPr/>
        </p:nvSpPr>
        <p:spPr>
          <a:xfrm>
            <a:off x="4724400" y="1356360"/>
            <a:ext cx="3962400" cy="535531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Reviews exhaustively the recent key research into fault tolerant architectures in hardware security and cryptography software</a:t>
            </a:r>
          </a:p>
          <a:p>
            <a:endParaRPr dirty="0" lang="en-US"/>
          </a:p>
          <a:p>
            <a:r>
              <a:rPr dirty="0" lang="en-US"/>
              <a:t>Discusses the latest fault attacks on a wide variety of cryptographic implementations, such as biased fault attacks, algebraic fault attacks, and attacks on authenticated encryption based ciphers</a:t>
            </a:r>
          </a:p>
          <a:p>
            <a:endParaRPr dirty="0" lang="en-US"/>
          </a:p>
          <a:p>
            <a:r>
              <a:rPr dirty="0" lang="en-US"/>
              <a:t>Offers hands-on and practical demonstrations for handling complex secure cryptographic architectures, complementing the theoretical analysis</a:t>
            </a:r>
          </a:p>
          <a:p>
            <a:endParaRPr dirty="0" lang="en-US"/>
          </a:p>
          <a:p>
            <a:endParaRPr dirty="0" lang="en-US"/>
          </a:p>
        </p:txBody>
      </p:sp>
    </p:spTree>
  </p:cSld>
  <p:clrMapOvr>
    <a:masterClrMapping/>
  </p:clrMapOvr>
  <p:transition>
    <p:dissolve/>
  </p:transition>
  <p:timing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9" name="Title 1"/>
          <p:cNvSpPr>
            <a:spLocks noGrp="1"/>
          </p:cNvSpPr>
          <p:nvPr>
            <p:ph type="title"/>
          </p:nvPr>
        </p:nvSpPr>
        <p:spPr>
          <a:xfrm>
            <a:off x="990600" y="-245232"/>
            <a:ext cx="8020050" cy="1143000"/>
          </a:xfrm>
        </p:spPr>
        <p:txBody>
          <a:bodyPr>
            <a:noAutofit/>
          </a:bodyPr>
          <a:p>
            <a:r>
              <a:rPr dirty="0" sz="2800" lang="en-US"/>
              <a:t>MOOC </a:t>
            </a:r>
            <a:r>
              <a:rPr sz="2800" lang="en-US"/>
              <a:t>Course on </a:t>
            </a:r>
            <a:r>
              <a:rPr dirty="0" sz="2800" lang="en-US"/>
              <a:t>Hardware Security</a:t>
            </a:r>
          </a:p>
        </p:txBody>
      </p:sp>
      <p:sp>
        <p:nvSpPr>
          <p:cNvPr id="1049150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6642100" cy="2438400"/>
          </a:xfrm>
        </p:spPr>
        <p:txBody>
          <a:bodyPr/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endParaRPr dirty="0" sz="2000" lang="en-US"/>
          </a:p>
          <a:p>
            <a:r>
              <a:rPr b="1" dirty="0" sz="2000" lang="en-US">
                <a:solidFill>
                  <a:srgbClr val="002060"/>
                </a:solidFill>
              </a:rPr>
              <a:t>https://</a:t>
            </a:r>
            <a:r>
              <a:rPr b="1" dirty="0" sz="2000" lang="en-US" err="1">
                <a:solidFill>
                  <a:srgbClr val="002060"/>
                </a:solidFill>
              </a:rPr>
              <a:t>www.youtube.com</a:t>
            </a:r>
            <a:r>
              <a:rPr b="1" dirty="0" sz="2000" lang="en-US">
                <a:solidFill>
                  <a:srgbClr val="002060"/>
                </a:solidFill>
              </a:rPr>
              <a:t>/</a:t>
            </a:r>
            <a:r>
              <a:rPr b="1" dirty="0" sz="2000" lang="en-US" err="1">
                <a:solidFill>
                  <a:srgbClr val="002060"/>
                </a:solidFill>
              </a:rPr>
              <a:t>watch?v</a:t>
            </a:r>
            <a:r>
              <a:rPr b="1" dirty="0" sz="2000" lang="en-US">
                <a:solidFill>
                  <a:srgbClr val="002060"/>
                </a:solidFill>
              </a:rPr>
              <a:t>=xwgecIX3E4I&amp;list=PLbRMhDVUMngfulSvKL0cT-tn8ULtERsWk&amp;index=1</a:t>
            </a:r>
          </a:p>
        </p:txBody>
      </p:sp>
      <p:pic>
        <p:nvPicPr>
          <p:cNvPr id="209725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371482" y="838200"/>
            <a:ext cx="6769335" cy="5029200"/>
          </a:xfrm>
          <a:prstGeom prst="rect"/>
        </p:spPr>
      </p:pic>
    </p:spTree>
  </p:cSld>
  <p:clrMapOvr>
    <a:masterClrMapping/>
  </p:clrMapOvr>
  <p:transition>
    <p:dissolve/>
  </p:transition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Classes of Cache Attacks</a:t>
            </a:r>
          </a:p>
        </p:txBody>
      </p:sp>
      <p:sp>
        <p:nvSpPr>
          <p:cNvPr id="1048687" name="Content Placeholder 2"/>
          <p:cNvSpPr>
            <a:spLocks noGrp="1"/>
          </p:cNvSpPr>
          <p:nvPr>
            <p:ph type="subTitle" idx="1"/>
          </p:nvPr>
        </p:nvSpPr>
        <p:spPr>
          <a:xfrm>
            <a:off x="990600" y="1905000"/>
            <a:ext cx="8229600" cy="4419600"/>
          </a:xfrm>
        </p:spPr>
        <p:txBody>
          <a:bodyPr/>
          <a:p>
            <a:pPr indent="-273050" marL="273050">
              <a:buFont typeface="Wingdings 2" pitchFamily="18" charset="2"/>
              <a:buNone/>
            </a:pPr>
            <a:r>
              <a:rPr lang="en-US">
                <a:latin typeface="Gill Sans MT" pitchFamily="34" charset="0"/>
              </a:rPr>
              <a:t> Three ways to identify cache behavior</a:t>
            </a:r>
          </a:p>
          <a:p>
            <a:pPr indent="-273050" marL="273050"/>
            <a:r>
              <a:rPr lang="en-US">
                <a:latin typeface="Gill Sans MT" pitchFamily="34" charset="0"/>
              </a:rPr>
              <a:t>Cache Trace Attacks</a:t>
            </a:r>
          </a:p>
          <a:p>
            <a:pPr indent="-273050" marL="273050"/>
            <a:r>
              <a:rPr lang="en-US">
                <a:latin typeface="Gill Sans MT" pitchFamily="34" charset="0"/>
              </a:rPr>
              <a:t>Cache Access Attacks</a:t>
            </a:r>
          </a:p>
          <a:p>
            <a:pPr indent="-273050" marL="273050"/>
            <a:r>
              <a:rPr lang="en-US">
                <a:latin typeface="Gill Sans MT" pitchFamily="34" charset="0"/>
              </a:rPr>
              <a:t>Cache Timing Attacks</a:t>
            </a:r>
          </a:p>
        </p:txBody>
      </p:sp>
    </p:spTree>
  </p:cSld>
  <p:clrMapOvr>
    <a:masterClrMapping/>
  </p:clrMapOvr>
  <p:transition>
    <p:dissolve/>
  </p:transition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ctrTitle"/>
          </p:nvPr>
        </p:nvSpPr>
        <p:spPr bwMode="auto">
          <a:xfrm>
            <a:off x="838200" y="457200"/>
            <a:ext cx="8229600" cy="6858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Cache Trace Attacks</a:t>
            </a:r>
          </a:p>
        </p:txBody>
      </p:sp>
      <p:sp>
        <p:nvSpPr>
          <p:cNvPr id="1048689" name="Content Placeholder 2"/>
          <p:cNvSpPr>
            <a:spLocks noGrp="1"/>
          </p:cNvSpPr>
          <p:nvPr>
            <p:ph type="subTitle" idx="1"/>
          </p:nvPr>
        </p:nvSpPr>
        <p:spPr>
          <a:xfrm>
            <a:off x="1219200" y="1524000"/>
            <a:ext cx="7772400" cy="990600"/>
          </a:xfrm>
        </p:spPr>
        <p:txBody>
          <a:bodyPr/>
          <a:p>
            <a:pPr indent="-273050" marL="273050"/>
            <a:r>
              <a:rPr lang="en-US">
                <a:latin typeface="Gill Sans MT" pitchFamily="34" charset="0"/>
              </a:rPr>
              <a:t>The Power Profile of the system gives away cache behavior.</a:t>
            </a:r>
          </a:p>
          <a:p>
            <a:pPr indent="-273050" marL="273050"/>
            <a:endParaRPr lang="en-US">
              <a:latin typeface="Gill Sans MT" pitchFamily="34" charset="0"/>
            </a:endParaRPr>
          </a:p>
        </p:txBody>
      </p:sp>
      <p:pic>
        <p:nvPicPr>
          <p:cNvPr id="209718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124200" y="2514600"/>
            <a:ext cx="5410200" cy="1871663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82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124200" y="4495800"/>
            <a:ext cx="5329238" cy="20574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690" name="TextBox 7"/>
          <p:cNvSpPr txBox="1">
            <a:spLocks noChangeArrowheads="1"/>
          </p:cNvSpPr>
          <p:nvPr/>
        </p:nvSpPr>
        <p:spPr bwMode="auto">
          <a:xfrm>
            <a:off x="985838" y="3200400"/>
            <a:ext cx="2214562" cy="369888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r"/>
            <a:r>
              <a:rPr lang="en-US">
                <a:latin typeface="Constantia" pitchFamily="18" charset="0"/>
              </a:rPr>
              <a:t>Without Cache Miss</a:t>
            </a:r>
          </a:p>
        </p:txBody>
      </p:sp>
      <p:sp>
        <p:nvSpPr>
          <p:cNvPr id="1048691" name="TextBox 8"/>
          <p:cNvSpPr txBox="1">
            <a:spLocks noChangeArrowheads="1"/>
          </p:cNvSpPr>
          <p:nvPr/>
        </p:nvSpPr>
        <p:spPr bwMode="auto">
          <a:xfrm>
            <a:off x="838200" y="5192713"/>
            <a:ext cx="2209800" cy="36988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algn="r"/>
            <a:r>
              <a:rPr lang="en-US">
                <a:latin typeface="Constantia" pitchFamily="18" charset="0"/>
              </a:rPr>
              <a:t>With Cache Miss</a:t>
            </a:r>
          </a:p>
        </p:txBody>
      </p:sp>
    </p:spTree>
  </p:cSld>
  <p:clrMapOvr>
    <a:masterClrMapping/>
  </p:clrMapOvr>
  <p:transition>
    <p:dissolve/>
  </p:transition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ctrTitle"/>
          </p:nvPr>
        </p:nvSpPr>
        <p:spPr bwMode="auto">
          <a:xfrm>
            <a:off x="914400" y="0"/>
            <a:ext cx="8229600" cy="1143000"/>
          </a:xfrm>
          <a:noFill/>
        </p:spPr>
        <p:txBody>
          <a:bodyPr anchor="b" bIns="0" lIns="0" rIns="0"/>
          <a:p>
            <a:r>
              <a:rPr sz="3300" lang="en-US">
                <a:effectLst/>
                <a:latin typeface="Gill Sans MT" pitchFamily="34" charset="0"/>
              </a:rPr>
              <a:t>Cache Access Attacks : Osvik’s Attack</a:t>
            </a:r>
          </a:p>
        </p:txBody>
      </p:sp>
      <p:sp>
        <p:nvSpPr>
          <p:cNvPr id="1048693" name="Content Placeholder 2"/>
          <p:cNvSpPr>
            <a:spLocks noGrp="1"/>
          </p:cNvSpPr>
          <p:nvPr>
            <p:ph type="subTitle" idx="1"/>
          </p:nvPr>
        </p:nvSpPr>
        <p:spPr>
          <a:xfrm>
            <a:off x="1066800" y="1676400"/>
            <a:ext cx="8229600" cy="4648200"/>
          </a:xfrm>
        </p:spPr>
        <p:txBody>
          <a:bodyPr/>
          <a:p>
            <a:pPr indent="-273050" marL="273050"/>
            <a:r>
              <a:rPr sz="2800" lang="en-US">
                <a:latin typeface="Calibri" pitchFamily="34" charset="0"/>
              </a:rPr>
              <a:t>Uses a spy program to determine cache behavior</a:t>
            </a:r>
          </a:p>
        </p:txBody>
      </p:sp>
      <p:sp>
        <p:nvSpPr>
          <p:cNvPr id="1048694" name="Rectangle 4"/>
          <p:cNvSpPr/>
          <p:nvPr/>
        </p:nvSpPr>
        <p:spPr>
          <a:xfrm>
            <a:off x="4648200" y="28956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 lang="en-US"/>
          </a:p>
        </p:txBody>
      </p:sp>
      <p:sp>
        <p:nvSpPr>
          <p:cNvPr id="1048695" name="Rectangle 5"/>
          <p:cNvSpPr/>
          <p:nvPr/>
        </p:nvSpPr>
        <p:spPr>
          <a:xfrm>
            <a:off x="4648200" y="32004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96" name="Rectangle 6"/>
          <p:cNvSpPr/>
          <p:nvPr/>
        </p:nvSpPr>
        <p:spPr>
          <a:xfrm>
            <a:off x="4648200" y="35052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97" name="Rectangle 7"/>
          <p:cNvSpPr/>
          <p:nvPr/>
        </p:nvSpPr>
        <p:spPr>
          <a:xfrm>
            <a:off x="4648200" y="38100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98" name="Rectangle 8"/>
          <p:cNvSpPr/>
          <p:nvPr/>
        </p:nvSpPr>
        <p:spPr>
          <a:xfrm>
            <a:off x="4648200" y="41148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699" name="Rectangle 9"/>
          <p:cNvSpPr/>
          <p:nvPr/>
        </p:nvSpPr>
        <p:spPr>
          <a:xfrm>
            <a:off x="4648200" y="44196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0" name="Rectangle 10"/>
          <p:cNvSpPr/>
          <p:nvPr/>
        </p:nvSpPr>
        <p:spPr>
          <a:xfrm>
            <a:off x="4648200" y="47244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1" name="Rectangle 11"/>
          <p:cNvSpPr/>
          <p:nvPr/>
        </p:nvSpPr>
        <p:spPr>
          <a:xfrm>
            <a:off x="4648200" y="5029200"/>
            <a:ext cx="2438400" cy="304800"/>
          </a:xfrm>
          <a:prstGeom prst="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2" name="Rounded Rectangle 12"/>
          <p:cNvSpPr/>
          <p:nvPr/>
        </p:nvSpPr>
        <p:spPr>
          <a:xfrm>
            <a:off x="2286000" y="2819400"/>
            <a:ext cx="1981200" cy="762000"/>
          </a:xfrm>
          <a:prstGeom prst="roundRect"/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Microprocessor</a:t>
            </a:r>
          </a:p>
        </p:txBody>
      </p:sp>
      <p:sp>
        <p:nvSpPr>
          <p:cNvPr id="1048703" name="Rounded Rectangle 13"/>
          <p:cNvSpPr/>
          <p:nvPr/>
        </p:nvSpPr>
        <p:spPr>
          <a:xfrm>
            <a:off x="1066800" y="4876800"/>
            <a:ext cx="1371600" cy="533400"/>
          </a:xfrm>
          <a:prstGeom prst="roundRect"/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Spy</a:t>
            </a:r>
          </a:p>
        </p:txBody>
      </p:sp>
      <p:sp>
        <p:nvSpPr>
          <p:cNvPr id="1048704" name="Rounded Rectangle 14"/>
          <p:cNvSpPr/>
          <p:nvPr/>
        </p:nvSpPr>
        <p:spPr>
          <a:xfrm>
            <a:off x="1066800" y="4343400"/>
            <a:ext cx="1371600" cy="533400"/>
          </a:xfrm>
          <a:prstGeom prst="roundRect"/>
          <a:solidFill>
            <a:schemeClr val="accent6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AES</a:t>
            </a:r>
          </a:p>
        </p:txBody>
      </p:sp>
      <p:sp>
        <p:nvSpPr>
          <p:cNvPr id="1048705" name="Rectangle 15"/>
          <p:cNvSpPr/>
          <p:nvPr/>
        </p:nvSpPr>
        <p:spPr>
          <a:xfrm>
            <a:off x="4648200" y="72390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6" name="Rectangle 16"/>
          <p:cNvSpPr/>
          <p:nvPr/>
        </p:nvSpPr>
        <p:spPr>
          <a:xfrm>
            <a:off x="4648200" y="75438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7" name="Rectangle 17"/>
          <p:cNvSpPr/>
          <p:nvPr/>
        </p:nvSpPr>
        <p:spPr>
          <a:xfrm>
            <a:off x="4648200" y="78486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8" name="Rectangle 18"/>
          <p:cNvSpPr/>
          <p:nvPr/>
        </p:nvSpPr>
        <p:spPr>
          <a:xfrm>
            <a:off x="4648200" y="81534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09" name="Rectangle 19"/>
          <p:cNvSpPr/>
          <p:nvPr/>
        </p:nvSpPr>
        <p:spPr>
          <a:xfrm>
            <a:off x="4648200" y="84582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0" name="Rectangle 20"/>
          <p:cNvSpPr/>
          <p:nvPr/>
        </p:nvSpPr>
        <p:spPr>
          <a:xfrm>
            <a:off x="4648200" y="87630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1" name="Rectangle 21"/>
          <p:cNvSpPr/>
          <p:nvPr/>
        </p:nvSpPr>
        <p:spPr>
          <a:xfrm>
            <a:off x="4648200" y="90678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2" name="Rectangle 22"/>
          <p:cNvSpPr/>
          <p:nvPr/>
        </p:nvSpPr>
        <p:spPr>
          <a:xfrm>
            <a:off x="4648200" y="9372600"/>
            <a:ext cx="2438400" cy="3048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3" name="Rectangle 23"/>
          <p:cNvSpPr/>
          <p:nvPr/>
        </p:nvSpPr>
        <p:spPr>
          <a:xfrm>
            <a:off x="4648200" y="97536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4" name="Rectangle 25"/>
          <p:cNvSpPr/>
          <p:nvPr/>
        </p:nvSpPr>
        <p:spPr>
          <a:xfrm>
            <a:off x="4648200" y="103632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5" name="Rectangle 28"/>
          <p:cNvSpPr/>
          <p:nvPr/>
        </p:nvSpPr>
        <p:spPr>
          <a:xfrm>
            <a:off x="4648200" y="112776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6" name="Rectangle 29"/>
          <p:cNvSpPr/>
          <p:nvPr/>
        </p:nvSpPr>
        <p:spPr>
          <a:xfrm>
            <a:off x="4648200" y="11582400"/>
            <a:ext cx="2438400" cy="304800"/>
          </a:xfrm>
          <a:prstGeom prst="rect"/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7" name="Bent-Up Arrow 32"/>
          <p:cNvSpPr/>
          <p:nvPr/>
        </p:nvSpPr>
        <p:spPr>
          <a:xfrm>
            <a:off x="2438400" y="3581400"/>
            <a:ext cx="990600" cy="1676400"/>
          </a:xfrm>
          <a:prstGeom prst="bentUpArrow">
            <a:avLst>
              <a:gd name="adj1" fmla="val 17308"/>
              <a:gd name="adj2" fmla="val 17308"/>
              <a:gd name="adj3" fmla="val 20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18" name="Rectangle 34"/>
          <p:cNvSpPr/>
          <p:nvPr/>
        </p:nvSpPr>
        <p:spPr>
          <a:xfrm>
            <a:off x="4114800" y="5638800"/>
            <a:ext cx="3505200" cy="914400"/>
          </a:xfrm>
          <a:prstGeom prst="rect"/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dirty="0" lang="en-US"/>
              <a:t>Memory</a:t>
            </a:r>
          </a:p>
        </p:txBody>
      </p:sp>
      <p:sp>
        <p:nvSpPr>
          <p:cNvPr id="1048719" name="Bent-Up Arrow 36"/>
          <p:cNvSpPr/>
          <p:nvPr/>
        </p:nvSpPr>
        <p:spPr>
          <a:xfrm>
            <a:off x="2438400" y="3581400"/>
            <a:ext cx="990600" cy="1143000"/>
          </a:xfrm>
          <a:prstGeom prst="bentUpArrow">
            <a:avLst>
              <a:gd name="adj1" fmla="val 17308"/>
              <a:gd name="adj2" fmla="val 17308"/>
              <a:gd name="adj3" fmla="val 2060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20" name="Bent-Up Arrow 38"/>
          <p:cNvSpPr/>
          <p:nvPr/>
        </p:nvSpPr>
        <p:spPr>
          <a:xfrm>
            <a:off x="2438400" y="3581400"/>
            <a:ext cx="990600" cy="1676400"/>
          </a:xfrm>
          <a:prstGeom prst="bentUpArrow">
            <a:avLst>
              <a:gd name="adj1" fmla="val 17308"/>
              <a:gd name="adj2" fmla="val 17308"/>
              <a:gd name="adj3" fmla="val 20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48721" name="TextBox 39"/>
          <p:cNvSpPr txBox="1">
            <a:spLocks noChangeArrowheads="1"/>
          </p:cNvSpPr>
          <p:nvPr/>
        </p:nvSpPr>
        <p:spPr bwMode="auto">
          <a:xfrm>
            <a:off x="4648200" y="2133600"/>
            <a:ext cx="2514600" cy="83026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p>
            <a:pPr algn="ctr"/>
            <a:r>
              <a:rPr sz="1600" lang="en-US">
                <a:latin typeface="Constantia" pitchFamily="18" charset="0"/>
              </a:rPr>
              <a:t>Cache  Memory</a:t>
            </a:r>
          </a:p>
          <a:p>
            <a:pPr algn="ctr"/>
            <a:r>
              <a:rPr sz="1600" lang="en-US">
                <a:latin typeface="Constantia" pitchFamily="18" charset="0"/>
              </a:rPr>
              <a:t>Part of the cache memory occupied by tables</a:t>
            </a:r>
          </a:p>
        </p:txBody>
      </p:sp>
      <p:sp>
        <p:nvSpPr>
          <p:cNvPr id="1048722" name="Line Callout 1 40"/>
          <p:cNvSpPr/>
          <p:nvPr/>
        </p:nvSpPr>
        <p:spPr>
          <a:xfrm>
            <a:off x="7467600" y="2743200"/>
            <a:ext cx="1676400" cy="381000"/>
          </a:xfrm>
          <a:prstGeom prst="borderCallout1">
            <a:avLst>
              <a:gd name="adj1" fmla="val 18750"/>
              <a:gd name="adj2" fmla="val -8333"/>
              <a:gd name="adj3" fmla="val 71700"/>
              <a:gd name="adj4" fmla="val -2033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dirty="0" lang="en-US">
                <a:solidFill>
                  <a:srgbClr val="FF0000"/>
                </a:solidFill>
              </a:rPr>
              <a:t>Cache Miss</a:t>
            </a:r>
          </a:p>
        </p:txBody>
      </p:sp>
      <p:sp>
        <p:nvSpPr>
          <p:cNvPr id="1048723" name="Line Callout 1 42"/>
          <p:cNvSpPr/>
          <p:nvPr/>
        </p:nvSpPr>
        <p:spPr>
          <a:xfrm>
            <a:off x="7467600" y="3657600"/>
            <a:ext cx="1676400" cy="381000"/>
          </a:xfrm>
          <a:prstGeom prst="borderCallout1">
            <a:avLst>
              <a:gd name="adj1" fmla="val 18750"/>
              <a:gd name="adj2" fmla="val -8333"/>
              <a:gd name="adj3" fmla="val 71700"/>
              <a:gd name="adj4" fmla="val -20333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dirty="0" lang="en-US">
                <a:solidFill>
                  <a:srgbClr val="FF0000"/>
                </a:solidFill>
              </a:rPr>
              <a:t>Cache Hit</a:t>
            </a:r>
          </a:p>
        </p:txBody>
      </p:sp>
    </p:spTree>
  </p:cSld>
  <p:clrMapOvr>
    <a:masterClrMapping/>
  </p:clrMapOvr>
  <p:transition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accel="50000" decel="50000" fill="hold" grpId="0" id="10" nodeType="click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-0.63334 " pathEditMode="relative" rAng="0" ptsTypes="AA">
                                      <p:cBhvr>
                                        <p:cTn dur="2000" fill="hold" id="11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2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0.63333 " pathEditMode="relative" rAng="0" ptsTypes="AA">
                                      <p:cBhvr>
                                        <p:cTn dur="2000" fill="hold" id="13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4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63334 " pathEditMode="relative" rAng="0" ptsTypes="AA">
                                      <p:cBhvr>
                                        <p:cTn dur="2000" fill="hold" id="15"/>
                                        <p:tgtEl>
                                          <p:spTgt spid="10487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6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63333 " pathEditMode="relative" rAng="0" ptsTypes="AA">
                                      <p:cBhvr>
                                        <p:cTn dur="2000" fill="hold" id="17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18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63334 " pathEditMode="relative" rAng="0" ptsTypes="AA">
                                      <p:cBhvr>
                                        <p:cTn dur="2000" fill="hold" id="19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20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-0.63333 " pathEditMode="relative" rAng="0" ptsTypes="AA">
                                      <p:cBhvr>
                                        <p:cTn dur="2000" fill="hold" id="21"/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22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-0.63333 " pathEditMode="relative" rAng="0" ptsTypes="AA">
                                      <p:cBhvr>
                                        <p:cTn dur="2000" fill="hold" id="23"/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  <p:par>
                                <p:cTn accel="50000" decel="50000" fill="hold" grpId="0" id="24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63333 " pathEditMode="relative" rAng="0" ptsTypes="AA">
                                      <p:cBhvr>
                                        <p:cTn dur="2000" fill="hold" id="25"/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8" nodeType="click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29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33"/>
                                        <p:tgtEl>
                                          <p:spTgt spid="104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accel="50000" decel="50000" fill="hold" grpId="0" id="34" nodeType="with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-1 " pathEditMode="relative" rAng="0" ptsTypes="AA">
                                      <p:cBhvr>
                                        <p:cTn dur="2000" fill="hold" id="35"/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accel="50000" decel="50000" fill="hold" grpId="0" id="37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-1 " pathEditMode="relative" rAng="0" ptsTypes="AA">
                                      <p:cBhvr>
                                        <p:cTn dur="2000" fill="hold" id="38"/>
                                        <p:tgtEl>
                                          <p:spTgt spid="1048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9">
                            <p:stCondLst>
                              <p:cond delay="4000"/>
                            </p:stCondLst>
                            <p:childTnLst>
                              <p:par>
                                <p:cTn accel="50000" decel="50000" fill="hold" grpId="0" id="40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95556 " pathEditMode="relative" rAng="0" ptsTypes="AA">
                                      <p:cBhvr>
                                        <p:cTn dur="2000" fill="hold" id="41"/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6000"/>
                            </p:stCondLst>
                            <p:childTnLst>
                              <p:par>
                                <p:cTn accel="50000" decel="50000" fill="hold" grpId="0" id="43" nodeType="afterEffect" presetClass="path" presetID="64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95555 " pathEditMode="relative" rAng="0" ptsTypes="AA">
                                      <p:cBhvr>
                                        <p:cTn dur="2000" fill="hold" id="44"/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7" nodeType="clickEffect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dur="500" id="48"/>
                                        <p:tgtEl>
                                          <p:spTgt spid="1048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52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id="5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57"/>
                                        <p:tgtEl>
                                          <p:spTgt spid="104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60"/>
                                        <p:tgtEl>
                                          <p:spTgt spid="104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5" grpId="0" animBg="1"/>
      <p:bldP spid="1048706" grpId="0" animBg="1"/>
      <p:bldP spid="1048707" grpId="0" animBg="1"/>
      <p:bldP spid="1048708" grpId="0" animBg="1"/>
      <p:bldP spid="1048709" grpId="0" animBg="1"/>
      <p:bldP spid="1048710" grpId="0" animBg="1"/>
      <p:bldP spid="1048711" grpId="0" animBg="1"/>
      <p:bldP spid="1048712" grpId="0" animBg="1"/>
      <p:bldP spid="1048713" grpId="0" animBg="1"/>
      <p:bldP spid="1048714" grpId="0" animBg="1"/>
      <p:bldP spid="1048715" grpId="0" animBg="1"/>
      <p:bldP spid="1048716" grpId="0" animBg="1"/>
      <p:bldP spid="1048717" grpId="0" animBg="1"/>
      <p:bldP spid="1048717" grpId="1" animBg="1"/>
      <p:bldP spid="1048719" grpId="0" animBg="1"/>
      <p:bldP spid="1048719" grpId="1" animBg="1"/>
      <p:bldP spid="1048720" grpId="0" animBg="1"/>
    </p:bldLst>
  </p:timing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lastClr="000000" val="windowText"/>
      </a:dk1>
      <a:lt1>
        <a:sysClr lastClr="FFFFFF" val="window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r="5400000" dist="381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dir="tl" rig="soft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algn="tl" flip="xy" sx="90000" sy="90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9" ma:contentTypeDescription="Create a new document." ma:contentTypeScope="" ma:versionID="99c76d3dd7086e974cd3ac8da755e148">
  <xsd:schema xmlns:xsd="http://www.w3.org/2001/XMLSchema" xmlns:xs="http://www.w3.org/2001/XMLSchema" xmlns:p="http://schemas.microsoft.com/office/2006/metadata/properties" xmlns:ns2="f4f41830-a3a6-4385-8543-65e908e34dde" xmlns:ns3="eb720b27-d539-49d1-94c8-a7395998307e" targetNamespace="http://schemas.microsoft.com/office/2006/metadata/properties" ma:root="true" ma:fieldsID="8d8179b2427ad0a80c114e8112bda5b2" ns2:_="" ns3:_="">
    <xsd:import namespace="f4f41830-a3a6-4385-8543-65e908e34dde"/>
    <xsd:import namespace="eb720b27-d539-49d1-94c8-a739599830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20b27-d539-49d1-94c8-a7395998307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CD0D59-B39A-4F7A-A9D1-713BEE9CD25E}"/>
</file>

<file path=customXml/itemProps2.xml><?xml version="1.0" encoding="utf-8"?>
<ds:datastoreItem xmlns:ds="http://schemas.openxmlformats.org/officeDocument/2006/customXml" ds:itemID="{3E3BF91C-6CEE-4E9A-9A8C-0F154584FF2C}"/>
</file>

<file path=customXml/itemProps3.xml><?xml version="1.0" encoding="utf-8"?>
<ds:datastoreItem xmlns:ds="http://schemas.openxmlformats.org/officeDocument/2006/customXml" ds:itemID="{6A98B0A1-500F-46D2-92CC-BBBB10B52791}"/>
</file>

<file path=docProps/app.xml><?xml version="1.0" encoding="utf-8"?>
<Properties xmlns="http://schemas.openxmlformats.org/officeDocument/2006/extended-properties">
  <Application>Microsoft Macintosh PowerPoint</Application>
  <ScaleCrop>0</ScaleCrop>
  <Company>Case Western Reserve University</Company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Rajat Subhra Chakraborty</dc:creator>
  <cp:lastModifiedBy>Microsoft Office User</cp:lastModifiedBy>
  <dcterms:created xsi:type="dcterms:W3CDTF">2010-11-17T19:56:46Z</dcterms:created>
  <dcterms:modified xsi:type="dcterms:W3CDTF">2022-04-04T05:51:07Z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b2181de76bc04c33903a9da55a2e2250</vt:lpwstr>
  </property>
  <property fmtid="{D5CDD505-2E9C-101B-9397-08002B2CF9AE}" pid="3" name="ContentTypeId">
    <vt:lpwstr>0x010100A626531CA6B29D498611FF44E4B9A516</vt:lpwstr>
  </property>
</Properties>
</file>